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3" r:id="rId18"/>
    <p:sldId id="274" r:id="rId19"/>
    <p:sldId id="275" r:id="rId20"/>
    <p:sldId id="276" r:id="rId21"/>
    <p:sldId id="271" r:id="rId22"/>
  </p:sldIdLst>
  <p:sldSz cx="18288000" cy="10287000"/>
  <p:notesSz cx="6858000" cy="9144000"/>
  <p:embeddedFontLst>
    <p:embeddedFont>
      <p:font typeface="Futura" panose="020B0604020202020204" charset="0"/>
      <p:regular r:id="rId23"/>
    </p:embeddedFont>
    <p:embeddedFont>
      <p:font typeface="TAN Garland" panose="020B0604020202020204" charset="0"/>
      <p:regular r:id="rId24"/>
    </p:embeddedFont>
    <p:embeddedFont>
      <p:font typeface="TAN Nightingale" panose="020B0604020202020204" charset="0"/>
      <p:regular r:id="rId25"/>
    </p:embeddedFont>
    <p:embeddedFont>
      <p:font typeface="TAN Vivre Libre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97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2000" y="647700"/>
            <a:ext cx="168402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solidFill>
                  <a:srgbClr val="FFFFFF"/>
                </a:solidFill>
                <a:latin typeface="Futura" panose="020B0604020202020204" charset="0"/>
                <a:ea typeface="Canva Sans Bold"/>
                <a:cs typeface="Canva Sans Bold"/>
                <a:sym typeface="Canva Sans Bold"/>
              </a:rPr>
              <a:t>ACTIVITY 1: Match the Cause in A with their effects in B. Choose the letters only.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E96B09-0AEC-9D8A-FA6E-E4A0DE5C77DC}"/>
              </a:ext>
            </a:extLst>
          </p:cNvPr>
          <p:cNvSpPr txBox="1"/>
          <p:nvPr/>
        </p:nvSpPr>
        <p:spPr>
          <a:xfrm>
            <a:off x="688729" y="1536499"/>
            <a:ext cx="805668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1.   </a:t>
            </a:r>
            <a:r>
              <a:rPr lang="en-PH" sz="3200" dirty="0" err="1">
                <a:solidFill>
                  <a:schemeClr val="bg1"/>
                </a:solidFill>
                <a:latin typeface="Futura" panose="020B0604020202020204" charset="0"/>
              </a:rPr>
              <a:t>Dodong</a:t>
            </a:r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 decided to marry </a:t>
            </a:r>
            <a:r>
              <a:rPr lang="en-PH" sz="3200" dirty="0" err="1">
                <a:solidFill>
                  <a:schemeClr val="bg1"/>
                </a:solidFill>
                <a:latin typeface="Futura" panose="020B0604020202020204" charset="0"/>
              </a:rPr>
              <a:t>Teang</a:t>
            </a:r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 </a:t>
            </a:r>
          </a:p>
          <a:p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      at the age of 17 despite his father’s </a:t>
            </a:r>
          </a:p>
          <a:p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      advice.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91552E-396F-BD18-6EA1-56192BA8CDA3}"/>
              </a:ext>
            </a:extLst>
          </p:cNvPr>
          <p:cNvSpPr txBox="1"/>
          <p:nvPr/>
        </p:nvSpPr>
        <p:spPr>
          <a:xfrm>
            <a:off x="776652" y="3126362"/>
            <a:ext cx="69635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2. </a:t>
            </a:r>
            <a:r>
              <a:rPr lang="en-PH" sz="3200" dirty="0" err="1">
                <a:solidFill>
                  <a:schemeClr val="bg1"/>
                </a:solidFill>
                <a:latin typeface="Futura" panose="020B0604020202020204" charset="0"/>
              </a:rPr>
              <a:t>Teang</a:t>
            </a:r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 became pregnant soon </a:t>
            </a:r>
          </a:p>
          <a:p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    after their marriage.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8900ED-2C1A-161D-C580-A0C891B56DC1}"/>
              </a:ext>
            </a:extLst>
          </p:cNvPr>
          <p:cNvSpPr txBox="1"/>
          <p:nvPr/>
        </p:nvSpPr>
        <p:spPr>
          <a:xfrm>
            <a:off x="776652" y="4477713"/>
            <a:ext cx="735037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3. </a:t>
            </a:r>
            <a:r>
              <a:rPr lang="en-PH" sz="3200" dirty="0" err="1">
                <a:solidFill>
                  <a:schemeClr val="bg1"/>
                </a:solidFill>
                <a:latin typeface="Futura" panose="020B0604020202020204" charset="0"/>
              </a:rPr>
              <a:t>Dodong</a:t>
            </a:r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 had to support his growing </a:t>
            </a:r>
          </a:p>
          <a:p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    family while still very young.</a:t>
            </a:r>
            <a:r>
              <a:rPr lang="en-PH" sz="3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4A929C-41C3-5B62-5CFE-663F5023706B}"/>
              </a:ext>
            </a:extLst>
          </p:cNvPr>
          <p:cNvSpPr txBox="1"/>
          <p:nvPr/>
        </p:nvSpPr>
        <p:spPr>
          <a:xfrm>
            <a:off x="762000" y="5835466"/>
            <a:ext cx="81944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4. </a:t>
            </a:r>
            <a:r>
              <a:rPr lang="en-US" sz="3200" dirty="0" err="1">
                <a:solidFill>
                  <a:schemeClr val="bg1"/>
                </a:solidFill>
                <a:latin typeface="Futura" panose="020B0604020202020204" charset="0"/>
              </a:rPr>
              <a:t>Teang</a:t>
            </a:r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married </a:t>
            </a:r>
            <a:r>
              <a:rPr lang="en-US" sz="3200" dirty="0" err="1">
                <a:solidFill>
                  <a:schemeClr val="bg1"/>
                </a:solidFill>
                <a:latin typeface="Futura" panose="020B0604020202020204" charset="0"/>
              </a:rPr>
              <a:t>Dodong</a:t>
            </a:r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instead of</a:t>
            </a:r>
          </a:p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Lucio, whom she once admired.</a:t>
            </a:r>
            <a:endParaRPr lang="en-PH" sz="3200" dirty="0">
              <a:solidFill>
                <a:schemeClr val="bg1"/>
              </a:solidFill>
              <a:latin typeface="Futura" panose="020B060402020202020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B4278C-9876-1E81-B845-7246240BDD84}"/>
              </a:ext>
            </a:extLst>
          </p:cNvPr>
          <p:cNvSpPr txBox="1"/>
          <p:nvPr/>
        </p:nvSpPr>
        <p:spPr>
          <a:xfrm>
            <a:off x="776652" y="7358608"/>
            <a:ext cx="69635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5. Blas, </a:t>
            </a:r>
            <a:r>
              <a:rPr lang="en-US" sz="3200" dirty="0" err="1">
                <a:solidFill>
                  <a:schemeClr val="bg1"/>
                </a:solidFill>
                <a:latin typeface="Futura" panose="020B0604020202020204" charset="0"/>
              </a:rPr>
              <a:t>Dodong's</a:t>
            </a:r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eldest son, asked </a:t>
            </a:r>
          </a:p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permission to marry young, just as </a:t>
            </a:r>
          </a:p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</a:t>
            </a:r>
            <a:r>
              <a:rPr lang="en-US" sz="3200" dirty="0" err="1">
                <a:solidFill>
                  <a:schemeClr val="bg1"/>
                </a:solidFill>
                <a:latin typeface="Futura" panose="020B0604020202020204" charset="0"/>
              </a:rPr>
              <a:t>Dodong</a:t>
            </a:r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once did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  <a:endParaRPr lang="en-PH" sz="3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CCAF8D-BF3D-E442-FFB1-D71ACD32E934}"/>
              </a:ext>
            </a:extLst>
          </p:cNvPr>
          <p:cNvSpPr txBox="1"/>
          <p:nvPr/>
        </p:nvSpPr>
        <p:spPr>
          <a:xfrm>
            <a:off x="8569570" y="1424986"/>
            <a:ext cx="9296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algn="just">
              <a:buFont typeface="+mj-lt"/>
              <a:buAutoNum type="alphaUcPeriod"/>
            </a:pPr>
            <a:r>
              <a:rPr lang="en-PH" sz="3200" dirty="0">
                <a:solidFill>
                  <a:schemeClr val="bg1"/>
                </a:solidFill>
                <a:latin typeface="Futura" panose="020B0604020202020204" charset="0"/>
              </a:rPr>
              <a:t>He struggled to provide for his wife and children and realized that marriage was more difficult than he had imagined.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8C879C-B0E2-E7E7-E89C-12CA464AE787}"/>
              </a:ext>
            </a:extLst>
          </p:cNvPr>
          <p:cNvSpPr txBox="1"/>
          <p:nvPr/>
        </p:nvSpPr>
        <p:spPr>
          <a:xfrm>
            <a:off x="8680938" y="3014849"/>
            <a:ext cx="8763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B.  </a:t>
            </a:r>
            <a:r>
              <a:rPr lang="en-US" sz="3200" dirty="0" err="1">
                <a:solidFill>
                  <a:schemeClr val="bg1"/>
                </a:solidFill>
                <a:latin typeface="Futura" panose="020B0604020202020204" charset="0"/>
              </a:rPr>
              <a:t>Dodong</a:t>
            </a:r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realized history was repeating </a:t>
            </a:r>
          </a:p>
          <a:p>
            <a:pPr algn="just"/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 itself and understood his father’s feelings, but </a:t>
            </a:r>
          </a:p>
          <a:p>
            <a:pPr algn="just"/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 he allowed Blas to make his own decision.</a:t>
            </a:r>
            <a:endParaRPr lang="en-PH" sz="3200" dirty="0">
              <a:solidFill>
                <a:schemeClr val="bg1"/>
              </a:solidFill>
              <a:latin typeface="Futura" panose="020B060402020202020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A46211-33E5-DAB0-1ED6-D635FF116230}"/>
              </a:ext>
            </a:extLst>
          </p:cNvPr>
          <p:cNvSpPr txBox="1"/>
          <p:nvPr/>
        </p:nvSpPr>
        <p:spPr>
          <a:xfrm>
            <a:off x="8721970" y="4604712"/>
            <a:ext cx="8458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C. They faced the responsibilities and </a:t>
            </a:r>
          </a:p>
          <a:p>
            <a:pPr algn="just"/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hardships of married life much earlier </a:t>
            </a:r>
          </a:p>
          <a:p>
            <a:pPr algn="just"/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than they expected.</a:t>
            </a:r>
            <a:endParaRPr lang="en-PH" sz="3200" dirty="0">
              <a:solidFill>
                <a:schemeClr val="bg1"/>
              </a:solidFill>
              <a:latin typeface="Futura" panose="020B060402020202020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7FD219-C730-8AE9-8575-70ABE57572EC}"/>
              </a:ext>
            </a:extLst>
          </p:cNvPr>
          <p:cNvSpPr txBox="1"/>
          <p:nvPr/>
        </p:nvSpPr>
        <p:spPr>
          <a:xfrm>
            <a:off x="8801100" y="6174137"/>
            <a:ext cx="9144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D. Years later, she occasionally wondered </a:t>
            </a:r>
          </a:p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what her life might have been like had she </a:t>
            </a:r>
          </a:p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chosen differently, though she accepted her </a:t>
            </a:r>
          </a:p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responsibilities.</a:t>
            </a:r>
            <a:endParaRPr lang="en-PH" sz="3200" dirty="0">
              <a:solidFill>
                <a:schemeClr val="bg1"/>
              </a:solidFill>
              <a:latin typeface="Futura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6BECAD-68D6-BB2B-EDF1-C6F9EDCC159F}"/>
              </a:ext>
            </a:extLst>
          </p:cNvPr>
          <p:cNvSpPr txBox="1"/>
          <p:nvPr/>
        </p:nvSpPr>
        <p:spPr>
          <a:xfrm>
            <a:off x="8812823" y="8236005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E. She experienced physical exhaustion and </a:t>
            </a:r>
          </a:p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found it difficult to adjust to the demands of </a:t>
            </a:r>
          </a:p>
          <a:p>
            <a:r>
              <a:rPr lang="en-US" sz="3200" dirty="0">
                <a:solidFill>
                  <a:schemeClr val="bg1"/>
                </a:solidFill>
                <a:latin typeface="Futura" panose="020B0604020202020204" charset="0"/>
              </a:rPr>
              <a:t>    motherhood.</a:t>
            </a:r>
            <a:endParaRPr lang="en-PH" sz="3200" dirty="0">
              <a:solidFill>
                <a:schemeClr val="bg1"/>
              </a:solidFill>
              <a:latin typeface="Futura" panose="020B060402020202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8197" t="-45679" r="-16730" b="-229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71454" y="3409359"/>
            <a:ext cx="11869961" cy="1186378"/>
          </a:xfrm>
          <a:custGeom>
            <a:avLst/>
            <a:gdLst/>
            <a:ahLst/>
            <a:cxnLst/>
            <a:rect l="l" t="t" r="r" b="b"/>
            <a:pathLst>
              <a:path w="11869961" h="1186378">
                <a:moveTo>
                  <a:pt x="0" y="0"/>
                </a:moveTo>
                <a:lnTo>
                  <a:pt x="11869961" y="0"/>
                </a:lnTo>
                <a:lnTo>
                  <a:pt x="11869961" y="1186379"/>
                </a:lnTo>
                <a:lnTo>
                  <a:pt x="0" y="11863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594907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971454" y="5757788"/>
            <a:ext cx="11869961" cy="1779567"/>
            <a:chOff x="0" y="0"/>
            <a:chExt cx="15826614" cy="23727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971454" y="5348213"/>
            <a:ext cx="11869961" cy="1779567"/>
            <a:chOff x="0" y="0"/>
            <a:chExt cx="15826614" cy="237275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971454" y="2664806"/>
            <a:ext cx="11869961" cy="1779567"/>
            <a:chOff x="0" y="0"/>
            <a:chExt cx="15826614" cy="237275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>
            <a:off x="13376088" y="5848889"/>
            <a:ext cx="3844514" cy="4438111"/>
          </a:xfrm>
          <a:custGeom>
            <a:avLst/>
            <a:gdLst/>
            <a:ahLst/>
            <a:cxnLst/>
            <a:rect l="l" t="t" r="r" b="b"/>
            <a:pathLst>
              <a:path w="3844514" h="4438111">
                <a:moveTo>
                  <a:pt x="0" y="0"/>
                </a:moveTo>
                <a:lnTo>
                  <a:pt x="3844514" y="0"/>
                </a:lnTo>
                <a:lnTo>
                  <a:pt x="3844514" y="4438111"/>
                </a:lnTo>
                <a:lnTo>
                  <a:pt x="0" y="4438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401093" y="8360350"/>
            <a:ext cx="3902075" cy="3853299"/>
          </a:xfrm>
          <a:custGeom>
            <a:avLst/>
            <a:gdLst/>
            <a:ahLst/>
            <a:cxnLst/>
            <a:rect l="l" t="t" r="r" b="b"/>
            <a:pathLst>
              <a:path w="3902075" h="3853299">
                <a:moveTo>
                  <a:pt x="0" y="0"/>
                </a:moveTo>
                <a:lnTo>
                  <a:pt x="3902075" y="0"/>
                </a:lnTo>
                <a:lnTo>
                  <a:pt x="3902075" y="3853300"/>
                </a:lnTo>
                <a:lnTo>
                  <a:pt x="0" y="38533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1500983" y="7681262"/>
            <a:ext cx="3902075" cy="3853299"/>
          </a:xfrm>
          <a:custGeom>
            <a:avLst/>
            <a:gdLst/>
            <a:ahLst/>
            <a:cxnLst/>
            <a:rect l="l" t="t" r="r" b="b"/>
            <a:pathLst>
              <a:path w="3902075" h="3853299">
                <a:moveTo>
                  <a:pt x="0" y="0"/>
                </a:moveTo>
                <a:lnTo>
                  <a:pt x="3902076" y="0"/>
                </a:lnTo>
                <a:lnTo>
                  <a:pt x="3902076" y="3853300"/>
                </a:lnTo>
                <a:lnTo>
                  <a:pt x="0" y="38533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401093" y="2970302"/>
            <a:ext cx="11506323" cy="1308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9"/>
              </a:lnSpc>
            </a:pPr>
            <a:r>
              <a:rPr lang="en-US" sz="449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The character struggles against the environment or natural forces.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-935903" y="664487"/>
            <a:ext cx="10576067" cy="1585584"/>
            <a:chOff x="0" y="0"/>
            <a:chExt cx="14101423" cy="211411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20" name="TextBox 20"/>
          <p:cNvSpPr txBox="1"/>
          <p:nvPr/>
        </p:nvSpPr>
        <p:spPr>
          <a:xfrm>
            <a:off x="718081" y="776867"/>
            <a:ext cx="8425919" cy="1360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57"/>
              </a:lnSpc>
            </a:pPr>
            <a:r>
              <a:rPr lang="en-US" sz="8964" dirty="0">
                <a:solidFill>
                  <a:srgbClr val="77311C"/>
                </a:solidFill>
                <a:latin typeface="TAN Nightingale"/>
                <a:ea typeface="TAN Nightingale"/>
                <a:cs typeface="TAN Nightingale"/>
                <a:sym typeface="TAN Nightingale"/>
              </a:rPr>
              <a:t>man vs. nature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401093" y="5414888"/>
            <a:ext cx="10974995" cy="1783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999" spc="223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Example:</a:t>
            </a:r>
          </a:p>
          <a:p>
            <a:pPr algn="l">
              <a:lnSpc>
                <a:spcPts val="4479"/>
              </a:lnSpc>
            </a:pPr>
            <a:r>
              <a:rPr lang="en-US" sz="3999" spc="223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A hiker gets lost in the forest and must find a way back before dark.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8312" t="-36237" r="-16615" b="-1173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71454" y="5931298"/>
            <a:ext cx="11869961" cy="1779567"/>
            <a:chOff x="0" y="0"/>
            <a:chExt cx="15826614" cy="23727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-1850728" y="7481291"/>
            <a:ext cx="8841635" cy="6697538"/>
          </a:xfrm>
          <a:custGeom>
            <a:avLst/>
            <a:gdLst/>
            <a:ahLst/>
            <a:cxnLst/>
            <a:rect l="l" t="t" r="r" b="b"/>
            <a:pathLst>
              <a:path w="8841635" h="6697538">
                <a:moveTo>
                  <a:pt x="0" y="0"/>
                </a:moveTo>
                <a:lnTo>
                  <a:pt x="8841635" y="0"/>
                </a:lnTo>
                <a:lnTo>
                  <a:pt x="8841635" y="6697538"/>
                </a:lnTo>
                <a:lnTo>
                  <a:pt x="0" y="66975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034799" y="2781662"/>
            <a:ext cx="11869961" cy="1779567"/>
            <a:chOff x="0" y="0"/>
            <a:chExt cx="15826614" cy="237275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13224747" y="0"/>
            <a:ext cx="5625241" cy="3389208"/>
          </a:xfrm>
          <a:custGeom>
            <a:avLst/>
            <a:gdLst/>
            <a:ahLst/>
            <a:cxnLst/>
            <a:rect l="l" t="t" r="r" b="b"/>
            <a:pathLst>
              <a:path w="5625241" h="3389208">
                <a:moveTo>
                  <a:pt x="0" y="0"/>
                </a:moveTo>
                <a:lnTo>
                  <a:pt x="5625241" y="0"/>
                </a:lnTo>
                <a:lnTo>
                  <a:pt x="5625241" y="3389208"/>
                </a:lnTo>
                <a:lnTo>
                  <a:pt x="0" y="33892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92862" y="3002663"/>
            <a:ext cx="10931884" cy="1308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9"/>
              </a:lnSpc>
            </a:pPr>
            <a:r>
              <a:rPr lang="en-US" sz="449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The character struggles with unfair rules, traditions, or expectations.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-935903" y="664487"/>
            <a:ext cx="10576067" cy="1585584"/>
            <a:chOff x="0" y="0"/>
            <a:chExt cx="14101423" cy="211411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718081" y="776867"/>
            <a:ext cx="9193882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57"/>
              </a:lnSpc>
            </a:pPr>
            <a:r>
              <a:rPr lang="en-US" sz="8964" dirty="0">
                <a:solidFill>
                  <a:srgbClr val="77311C"/>
                </a:solidFill>
                <a:latin typeface="TAN Nightingale"/>
                <a:ea typeface="TAN Nightingale"/>
                <a:cs typeface="TAN Nightingale"/>
                <a:sym typeface="TAN Nightingale"/>
              </a:rPr>
              <a:t>man vs. society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971454" y="5348213"/>
            <a:ext cx="11869961" cy="1779567"/>
            <a:chOff x="0" y="0"/>
            <a:chExt cx="15826614" cy="237275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>
            <a:off x="2292862" y="5549884"/>
            <a:ext cx="11485208" cy="1783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999" spc="223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Example:</a:t>
            </a:r>
          </a:p>
          <a:p>
            <a:pPr algn="l">
              <a:lnSpc>
                <a:spcPts val="4479"/>
              </a:lnSpc>
            </a:pPr>
            <a:r>
              <a:rPr lang="en-US" sz="3999" spc="223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A teenager challenges the tradition that girls can’t play on the local basketball team.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14350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503756" y="811076"/>
            <a:ext cx="10576067" cy="1585584"/>
            <a:chOff x="0" y="0"/>
            <a:chExt cx="14101423" cy="21141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6393038" y="7481406"/>
            <a:ext cx="10835602" cy="1082996"/>
          </a:xfrm>
          <a:custGeom>
            <a:avLst/>
            <a:gdLst/>
            <a:ahLst/>
            <a:cxnLst/>
            <a:rect l="l" t="t" r="r" b="b"/>
            <a:pathLst>
              <a:path w="10835602" h="1082996">
                <a:moveTo>
                  <a:pt x="0" y="0"/>
                </a:moveTo>
                <a:lnTo>
                  <a:pt x="10835603" y="0"/>
                </a:lnTo>
                <a:lnTo>
                  <a:pt x="10835603" y="1082996"/>
                </a:lnTo>
                <a:lnTo>
                  <a:pt x="0" y="10829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594907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6423698" y="6044275"/>
            <a:ext cx="10835602" cy="1624494"/>
            <a:chOff x="0" y="0"/>
            <a:chExt cx="14447470" cy="216599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6423698" y="4563208"/>
            <a:ext cx="10835602" cy="1624494"/>
            <a:chOff x="0" y="0"/>
            <a:chExt cx="14447470" cy="21659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6423698" y="3110909"/>
            <a:ext cx="10835602" cy="1624494"/>
            <a:chOff x="0" y="0"/>
            <a:chExt cx="14447470" cy="21659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6423698" y="1040409"/>
            <a:ext cx="9865351" cy="1334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65"/>
              </a:lnSpc>
            </a:pPr>
            <a:r>
              <a:rPr lang="en-US" sz="7689" dirty="0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ACT. 2 - Let’s Try!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27959" y="3959904"/>
            <a:ext cx="10027079" cy="3708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0"/>
              </a:lnSpc>
            </a:pPr>
            <a:r>
              <a:rPr lang="en-US" sz="45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1.Sarah is torn between following her family's tradition of becoming a doctor or pursuing her passion for art. She struggles with disappointing her parents while staying true to herself.</a:t>
            </a:r>
          </a:p>
          <a:p>
            <a:pPr algn="ctr">
              <a:lnSpc>
                <a:spcPts val="4770"/>
              </a:lnSpc>
            </a:pPr>
            <a:endParaRPr lang="en-US" sz="450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14350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503756" y="811076"/>
            <a:ext cx="10576067" cy="1585584"/>
            <a:chOff x="0" y="0"/>
            <a:chExt cx="14101423" cy="21141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6393038" y="7481406"/>
            <a:ext cx="10835602" cy="1082996"/>
          </a:xfrm>
          <a:custGeom>
            <a:avLst/>
            <a:gdLst/>
            <a:ahLst/>
            <a:cxnLst/>
            <a:rect l="l" t="t" r="r" b="b"/>
            <a:pathLst>
              <a:path w="10835602" h="1082996">
                <a:moveTo>
                  <a:pt x="0" y="0"/>
                </a:moveTo>
                <a:lnTo>
                  <a:pt x="10835603" y="0"/>
                </a:lnTo>
                <a:lnTo>
                  <a:pt x="10835603" y="1082996"/>
                </a:lnTo>
                <a:lnTo>
                  <a:pt x="0" y="10829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594907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6423698" y="6044275"/>
            <a:ext cx="10835602" cy="1624494"/>
            <a:chOff x="0" y="0"/>
            <a:chExt cx="14447470" cy="216599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6423698" y="4563208"/>
            <a:ext cx="10835602" cy="1624494"/>
            <a:chOff x="0" y="0"/>
            <a:chExt cx="14447470" cy="21659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6423698" y="3110909"/>
            <a:ext cx="10835602" cy="1624494"/>
            <a:chOff x="0" y="0"/>
            <a:chExt cx="14447470" cy="21659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6779056" y="972854"/>
            <a:ext cx="9865351" cy="13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65"/>
              </a:lnSpc>
            </a:pPr>
            <a:r>
              <a:rPr lang="en-US" sz="7689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Let’s Try!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27959" y="3894581"/>
            <a:ext cx="10027079" cy="3108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0"/>
              </a:lnSpc>
            </a:pPr>
            <a:r>
              <a:rPr lang="en-US" sz="45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2. A group of hikers gets caught in a sudden blizzard while climbing Mount Everest. They must find shelter and survive the harsh weather conditions.</a:t>
            </a:r>
          </a:p>
          <a:p>
            <a:pPr algn="ctr">
              <a:lnSpc>
                <a:spcPts val="4770"/>
              </a:lnSpc>
            </a:pPr>
            <a:endParaRPr lang="en-US" sz="450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6106"/>
            <a:ext cx="5143500" cy="10313106"/>
          </a:xfrm>
          <a:custGeom>
            <a:avLst/>
            <a:gdLst/>
            <a:ahLst/>
            <a:cxnLst/>
            <a:rect l="l" t="t" r="r" b="b"/>
            <a:pathLst>
              <a:path w="5143500" h="10313106">
                <a:moveTo>
                  <a:pt x="0" y="0"/>
                </a:moveTo>
                <a:lnTo>
                  <a:pt x="5143500" y="0"/>
                </a:lnTo>
                <a:lnTo>
                  <a:pt x="5143500" y="10313106"/>
                </a:lnTo>
                <a:lnTo>
                  <a:pt x="0" y="103131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050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503756" y="811076"/>
            <a:ext cx="10576067" cy="1585584"/>
            <a:chOff x="0" y="0"/>
            <a:chExt cx="14101423" cy="21141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6393038" y="7481406"/>
            <a:ext cx="10835602" cy="1082996"/>
          </a:xfrm>
          <a:custGeom>
            <a:avLst/>
            <a:gdLst/>
            <a:ahLst/>
            <a:cxnLst/>
            <a:rect l="l" t="t" r="r" b="b"/>
            <a:pathLst>
              <a:path w="10835602" h="1082996">
                <a:moveTo>
                  <a:pt x="0" y="0"/>
                </a:moveTo>
                <a:lnTo>
                  <a:pt x="10835603" y="0"/>
                </a:lnTo>
                <a:lnTo>
                  <a:pt x="10835603" y="1082996"/>
                </a:lnTo>
                <a:lnTo>
                  <a:pt x="0" y="10829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594907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6423698" y="6044275"/>
            <a:ext cx="10835602" cy="1624494"/>
            <a:chOff x="0" y="0"/>
            <a:chExt cx="14447470" cy="216599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6423698" y="4563208"/>
            <a:ext cx="10835602" cy="1624494"/>
            <a:chOff x="0" y="0"/>
            <a:chExt cx="14447470" cy="21659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6423698" y="3110909"/>
            <a:ext cx="10835602" cy="1624494"/>
            <a:chOff x="0" y="0"/>
            <a:chExt cx="14447470" cy="21659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6779056" y="972854"/>
            <a:ext cx="9865351" cy="13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65"/>
              </a:lnSpc>
            </a:pPr>
            <a:r>
              <a:rPr lang="en-US" sz="7689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Let’s Try!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27959" y="3894581"/>
            <a:ext cx="10027079" cy="4308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0"/>
              </a:lnSpc>
            </a:pPr>
            <a:r>
              <a:rPr lang="en-US" sz="45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3. Detective Johnson is determined to catch the notorious criminal who has been terrorizing the city. The criminal always seems to be one step ahead, leading to an intense cat-and-mouse game.</a:t>
            </a:r>
          </a:p>
          <a:p>
            <a:pPr algn="ctr">
              <a:lnSpc>
                <a:spcPts val="4770"/>
              </a:lnSpc>
            </a:pPr>
            <a:endParaRPr lang="en-US" sz="450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5143500" cy="10287000"/>
          </a:xfrm>
          <a:custGeom>
            <a:avLst/>
            <a:gdLst/>
            <a:ahLst/>
            <a:cxnLst/>
            <a:rect l="l" t="t" r="r" b="b"/>
            <a:pathLst>
              <a:path w="5143500" h="10287000">
                <a:moveTo>
                  <a:pt x="0" y="0"/>
                </a:moveTo>
                <a:lnTo>
                  <a:pt x="5143500" y="0"/>
                </a:lnTo>
                <a:lnTo>
                  <a:pt x="5143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433" r="-765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503756" y="811076"/>
            <a:ext cx="10576067" cy="1585584"/>
            <a:chOff x="0" y="0"/>
            <a:chExt cx="14101423" cy="21141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6393038" y="7481406"/>
            <a:ext cx="10835602" cy="1082996"/>
          </a:xfrm>
          <a:custGeom>
            <a:avLst/>
            <a:gdLst/>
            <a:ahLst/>
            <a:cxnLst/>
            <a:rect l="l" t="t" r="r" b="b"/>
            <a:pathLst>
              <a:path w="10835602" h="1082996">
                <a:moveTo>
                  <a:pt x="0" y="0"/>
                </a:moveTo>
                <a:lnTo>
                  <a:pt x="10835603" y="0"/>
                </a:lnTo>
                <a:lnTo>
                  <a:pt x="10835603" y="1082996"/>
                </a:lnTo>
                <a:lnTo>
                  <a:pt x="0" y="10829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594907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6423698" y="6044275"/>
            <a:ext cx="10835602" cy="1624494"/>
            <a:chOff x="0" y="0"/>
            <a:chExt cx="14447470" cy="216599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6423698" y="4563208"/>
            <a:ext cx="10835602" cy="1624494"/>
            <a:chOff x="0" y="0"/>
            <a:chExt cx="14447470" cy="21659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6423698" y="3110909"/>
            <a:ext cx="10835602" cy="1624494"/>
            <a:chOff x="0" y="0"/>
            <a:chExt cx="14447470" cy="21659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6779056" y="972854"/>
            <a:ext cx="9865351" cy="13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65"/>
              </a:lnSpc>
            </a:pPr>
            <a:r>
              <a:rPr lang="en-US" sz="7689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Let’s Try!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98192" y="3894581"/>
            <a:ext cx="10027079" cy="3108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0"/>
              </a:lnSpc>
            </a:pPr>
            <a:r>
              <a:rPr lang="en-US" sz="45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4. Two rival business owners compete for the same customers in a small town. They constantly try to outdo each other with better prices and services.</a:t>
            </a:r>
          </a:p>
          <a:p>
            <a:pPr algn="ctr">
              <a:lnSpc>
                <a:spcPts val="4770"/>
              </a:lnSpc>
            </a:pPr>
            <a:endParaRPr lang="en-US" sz="450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5143500" cy="10287000"/>
          </a:xfrm>
          <a:custGeom>
            <a:avLst/>
            <a:gdLst/>
            <a:ahLst/>
            <a:cxnLst/>
            <a:rect l="l" t="t" r="r" b="b"/>
            <a:pathLst>
              <a:path w="5143500" h="10287000">
                <a:moveTo>
                  <a:pt x="0" y="0"/>
                </a:moveTo>
                <a:lnTo>
                  <a:pt x="5143500" y="0"/>
                </a:lnTo>
                <a:lnTo>
                  <a:pt x="5143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58" r="-5614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503756" y="811076"/>
            <a:ext cx="10576067" cy="1585584"/>
            <a:chOff x="0" y="0"/>
            <a:chExt cx="14101423" cy="21141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6779056" y="972854"/>
            <a:ext cx="9865351" cy="13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65"/>
              </a:lnSpc>
            </a:pPr>
            <a:r>
              <a:rPr lang="en-US" sz="7689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Let’s Try!</a:t>
            </a:r>
          </a:p>
        </p:txBody>
      </p:sp>
      <p:sp>
        <p:nvSpPr>
          <p:cNvPr id="7" name="Freeform 7"/>
          <p:cNvSpPr/>
          <p:nvPr/>
        </p:nvSpPr>
        <p:spPr>
          <a:xfrm>
            <a:off x="6393038" y="7481406"/>
            <a:ext cx="10835602" cy="1082996"/>
          </a:xfrm>
          <a:custGeom>
            <a:avLst/>
            <a:gdLst/>
            <a:ahLst/>
            <a:cxnLst/>
            <a:rect l="l" t="t" r="r" b="b"/>
            <a:pathLst>
              <a:path w="10835602" h="1082996">
                <a:moveTo>
                  <a:pt x="0" y="0"/>
                </a:moveTo>
                <a:lnTo>
                  <a:pt x="10835603" y="0"/>
                </a:lnTo>
                <a:lnTo>
                  <a:pt x="10835603" y="1082996"/>
                </a:lnTo>
                <a:lnTo>
                  <a:pt x="0" y="10829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594907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6423698" y="6044275"/>
            <a:ext cx="10835602" cy="1624494"/>
            <a:chOff x="0" y="0"/>
            <a:chExt cx="14447470" cy="21659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6423698" y="4563208"/>
            <a:ext cx="10835602" cy="1624494"/>
            <a:chOff x="0" y="0"/>
            <a:chExt cx="14447470" cy="216599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6423698" y="3110909"/>
            <a:ext cx="10835602" cy="1624494"/>
            <a:chOff x="0" y="0"/>
            <a:chExt cx="14447470" cy="216599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6827959" y="3894581"/>
            <a:ext cx="10027079" cy="3708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0"/>
              </a:lnSpc>
            </a:pPr>
            <a:r>
              <a:rPr lang="en-US" sz="45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5. A farmer's crops are destroyed by a severe drought. She must find ways to save her farm and provide for her family despite the harsh weather conditions.</a:t>
            </a:r>
          </a:p>
          <a:p>
            <a:pPr algn="ctr">
              <a:lnSpc>
                <a:spcPts val="4770"/>
              </a:lnSpc>
            </a:pPr>
            <a:endParaRPr lang="en-US" sz="450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86A69D-83FE-14E4-3B67-5E06B6A44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D3E9325-8447-5C74-EC8D-65C62AF37DCB}"/>
              </a:ext>
            </a:extLst>
          </p:cNvPr>
          <p:cNvSpPr/>
          <p:nvPr/>
        </p:nvSpPr>
        <p:spPr>
          <a:xfrm>
            <a:off x="0" y="0"/>
            <a:ext cx="5143500" cy="10287000"/>
          </a:xfrm>
          <a:custGeom>
            <a:avLst/>
            <a:gdLst/>
            <a:ahLst/>
            <a:cxnLst/>
            <a:rect l="l" t="t" r="r" b="b"/>
            <a:pathLst>
              <a:path w="5143500" h="10287000">
                <a:moveTo>
                  <a:pt x="0" y="0"/>
                </a:moveTo>
                <a:lnTo>
                  <a:pt x="5143500" y="0"/>
                </a:lnTo>
                <a:lnTo>
                  <a:pt x="5143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58" r="-56141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E85E0EF-5337-0287-FB02-AD60064345FD}"/>
              </a:ext>
            </a:extLst>
          </p:cNvPr>
          <p:cNvGrpSpPr/>
          <p:nvPr/>
        </p:nvGrpSpPr>
        <p:grpSpPr>
          <a:xfrm>
            <a:off x="6503756" y="811076"/>
            <a:ext cx="10576067" cy="1585584"/>
            <a:chOff x="0" y="0"/>
            <a:chExt cx="14101423" cy="211411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336BFEE-B8D3-9B2E-0F8A-D015BF5C2556}"/>
                </a:ext>
              </a:extLst>
            </p:cNvPr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F122633-084C-4304-38B7-B5D471E6796E}"/>
                </a:ext>
              </a:extLst>
            </p:cNvPr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E3AA37CD-F8D9-40B0-8203-9AB5E5865EAA}"/>
              </a:ext>
            </a:extLst>
          </p:cNvPr>
          <p:cNvSpPr txBox="1"/>
          <p:nvPr/>
        </p:nvSpPr>
        <p:spPr>
          <a:xfrm>
            <a:off x="6503756" y="811076"/>
            <a:ext cx="1032197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ACT. 2 - Suggest non-violent ways to solve the following issues.</a:t>
            </a:r>
          </a:p>
          <a:p>
            <a:pPr algn="ctr"/>
            <a:endParaRPr lang="en-US" sz="3600" dirty="0">
              <a:solidFill>
                <a:srgbClr val="77311C"/>
              </a:solidFill>
              <a:latin typeface="TAN Garland"/>
              <a:ea typeface="TAN Garland"/>
              <a:cs typeface="TAN Garland"/>
              <a:sym typeface="TAN Garland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E2AF3B4-1F30-AA42-0F8F-64161155F9A2}"/>
              </a:ext>
            </a:extLst>
          </p:cNvPr>
          <p:cNvSpPr/>
          <p:nvPr/>
        </p:nvSpPr>
        <p:spPr>
          <a:xfrm>
            <a:off x="6503756" y="7253333"/>
            <a:ext cx="10946320" cy="2219660"/>
          </a:xfrm>
          <a:custGeom>
            <a:avLst/>
            <a:gdLst/>
            <a:ahLst/>
            <a:cxnLst/>
            <a:rect l="l" t="t" r="r" b="b"/>
            <a:pathLst>
              <a:path w="10835602" h="1082996">
                <a:moveTo>
                  <a:pt x="0" y="0"/>
                </a:moveTo>
                <a:lnTo>
                  <a:pt x="10835603" y="0"/>
                </a:lnTo>
                <a:lnTo>
                  <a:pt x="10835603" y="1082996"/>
                </a:lnTo>
                <a:lnTo>
                  <a:pt x="0" y="10829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594907"/>
            </a:stretch>
          </a:blipFill>
        </p:spPr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0AE4609C-BC7C-1688-FF89-89BF4AD555A1}"/>
              </a:ext>
            </a:extLst>
          </p:cNvPr>
          <p:cNvGrpSpPr/>
          <p:nvPr/>
        </p:nvGrpSpPr>
        <p:grpSpPr>
          <a:xfrm>
            <a:off x="6503756" y="5831134"/>
            <a:ext cx="10835602" cy="1108773"/>
            <a:chOff x="0" y="0"/>
            <a:chExt cx="14447470" cy="21659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18DA0F8-E7F5-F19A-2C9F-B19F647FEF77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4A234D1-487D-D706-6FAB-1446F93542D1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59899D1-FA69-3816-7114-65723DAA33D9}"/>
              </a:ext>
            </a:extLst>
          </p:cNvPr>
          <p:cNvGrpSpPr/>
          <p:nvPr/>
        </p:nvGrpSpPr>
        <p:grpSpPr>
          <a:xfrm>
            <a:off x="6423698" y="4563208"/>
            <a:ext cx="10835602" cy="1624494"/>
            <a:chOff x="0" y="0"/>
            <a:chExt cx="14447470" cy="2165992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BDB5E2F-2EF5-3C33-DC44-D49673C55E42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2691A369-B893-D16E-1FDB-774E3D0B97E1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0185CFD6-4E3A-C3D9-FD71-C2A84E420A28}"/>
              </a:ext>
            </a:extLst>
          </p:cNvPr>
          <p:cNvGrpSpPr/>
          <p:nvPr/>
        </p:nvGrpSpPr>
        <p:grpSpPr>
          <a:xfrm>
            <a:off x="6503756" y="2877296"/>
            <a:ext cx="10835602" cy="1624494"/>
            <a:chOff x="0" y="0"/>
            <a:chExt cx="14447470" cy="2165992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371F50C5-24C5-920A-F6FF-118BA38001BC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FCE289CB-79AB-0607-666A-2410D4C64535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2961130-7A43-9D95-2AFC-A8319BDDD7A6}"/>
              </a:ext>
            </a:extLst>
          </p:cNvPr>
          <p:cNvSpPr txBox="1"/>
          <p:nvPr/>
        </p:nvSpPr>
        <p:spPr>
          <a:xfrm>
            <a:off x="7105488" y="3016424"/>
            <a:ext cx="9372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PH" sz="4000" dirty="0">
                <a:latin typeface="Futura" panose="020B0604020202020204" charset="0"/>
              </a:rPr>
              <a:t>Group members disagree on who </a:t>
            </a:r>
          </a:p>
          <a:p>
            <a:r>
              <a:rPr lang="en-PH" sz="4000" dirty="0">
                <a:latin typeface="Futura" panose="020B0604020202020204" charset="0"/>
              </a:rPr>
              <a:t>     should be the leader.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B715A9-2927-D461-E5A5-10B5CD0EBB6F}"/>
              </a:ext>
            </a:extLst>
          </p:cNvPr>
          <p:cNvSpPr txBox="1"/>
          <p:nvPr/>
        </p:nvSpPr>
        <p:spPr>
          <a:xfrm>
            <a:off x="7276938" y="5240366"/>
            <a:ext cx="90297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4000" dirty="0">
                <a:latin typeface="Futura" panose="020B0604020202020204" charset="0"/>
              </a:rPr>
              <a:t>2. Two friends stop talking because one </a:t>
            </a:r>
          </a:p>
          <a:p>
            <a:r>
              <a:rPr lang="en-PH" sz="4000" dirty="0">
                <a:latin typeface="Futura" panose="020B0604020202020204" charset="0"/>
              </a:rPr>
              <a:t>    spread a rumor.</a:t>
            </a:r>
          </a:p>
        </p:txBody>
      </p:sp>
    </p:spTree>
    <p:extLst>
      <p:ext uri="{BB962C8B-B14F-4D97-AF65-F5344CB8AC3E}">
        <p14:creationId xmlns:p14="http://schemas.microsoft.com/office/powerpoint/2010/main" val="4021534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CD9BFB-35CC-9CAE-4D0A-FB7CA90E8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1FD6B33-8A66-8012-A612-57BECC332A6B}"/>
              </a:ext>
            </a:extLst>
          </p:cNvPr>
          <p:cNvSpPr/>
          <p:nvPr/>
        </p:nvSpPr>
        <p:spPr>
          <a:xfrm>
            <a:off x="0" y="0"/>
            <a:ext cx="5143500" cy="10287000"/>
          </a:xfrm>
          <a:custGeom>
            <a:avLst/>
            <a:gdLst/>
            <a:ahLst/>
            <a:cxnLst/>
            <a:rect l="l" t="t" r="r" b="b"/>
            <a:pathLst>
              <a:path w="5143500" h="10287000">
                <a:moveTo>
                  <a:pt x="0" y="0"/>
                </a:moveTo>
                <a:lnTo>
                  <a:pt x="5143500" y="0"/>
                </a:lnTo>
                <a:lnTo>
                  <a:pt x="5143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58" r="-56141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269EDCD-FC4A-6B1F-3D3B-9A13478D2947}"/>
              </a:ext>
            </a:extLst>
          </p:cNvPr>
          <p:cNvGrpSpPr/>
          <p:nvPr/>
        </p:nvGrpSpPr>
        <p:grpSpPr>
          <a:xfrm>
            <a:off x="6503756" y="811076"/>
            <a:ext cx="10576067" cy="1585584"/>
            <a:chOff x="0" y="0"/>
            <a:chExt cx="14101423" cy="211411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2D1EA1F-08B4-5B07-5DF4-87A11F3ECC3C}"/>
                </a:ext>
              </a:extLst>
            </p:cNvPr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25CF2FD-16E4-A70E-391F-F8C8DD865538}"/>
                </a:ext>
              </a:extLst>
            </p:cNvPr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3C5E12C0-97F0-FCBB-B1B4-B79E936DA4FF}"/>
              </a:ext>
            </a:extLst>
          </p:cNvPr>
          <p:cNvSpPr txBox="1"/>
          <p:nvPr/>
        </p:nvSpPr>
        <p:spPr>
          <a:xfrm>
            <a:off x="6565188" y="1091791"/>
            <a:ext cx="10260542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ACT. 2 - Suggest non-violent ways to solve the following issues.</a:t>
            </a:r>
          </a:p>
          <a:p>
            <a:pPr algn="ctr"/>
            <a:endParaRPr lang="en-US" sz="3600" dirty="0">
              <a:solidFill>
                <a:srgbClr val="77311C"/>
              </a:solidFill>
              <a:latin typeface="TAN Garland"/>
              <a:ea typeface="TAN Garland"/>
              <a:cs typeface="TAN Garland"/>
              <a:sym typeface="TAN Garland"/>
            </a:endParaRP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5BE4BCE1-8CB7-9D7D-BAAA-4B295BAFFD92}"/>
              </a:ext>
            </a:extLst>
          </p:cNvPr>
          <p:cNvGrpSpPr/>
          <p:nvPr/>
        </p:nvGrpSpPr>
        <p:grpSpPr>
          <a:xfrm>
            <a:off x="6373988" y="5946062"/>
            <a:ext cx="10835602" cy="2008581"/>
            <a:chOff x="0" y="0"/>
            <a:chExt cx="14447470" cy="21659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663423F-DBBC-B977-CD78-74EAB3F76D77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016CA4C-F4CE-CB1A-B12C-93A597BA842A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4896929-BA77-38B4-1365-3B0038F09F11}"/>
              </a:ext>
            </a:extLst>
          </p:cNvPr>
          <p:cNvGrpSpPr/>
          <p:nvPr/>
        </p:nvGrpSpPr>
        <p:grpSpPr>
          <a:xfrm>
            <a:off x="6373988" y="4563208"/>
            <a:ext cx="10835602" cy="1624494"/>
            <a:chOff x="0" y="0"/>
            <a:chExt cx="14447470" cy="2165992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91A3EBD-66E3-5D0D-9288-C0BA7835D28A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647863F-1171-D881-5188-5A8D5AC97297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59EF6C3-EEC4-6F67-97D1-A9E720BF5E5A}"/>
              </a:ext>
            </a:extLst>
          </p:cNvPr>
          <p:cNvGrpSpPr/>
          <p:nvPr/>
        </p:nvGrpSpPr>
        <p:grpSpPr>
          <a:xfrm>
            <a:off x="5959468" y="2447285"/>
            <a:ext cx="11379890" cy="2054505"/>
            <a:chOff x="0" y="0"/>
            <a:chExt cx="14447470" cy="2165992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36208A59-78CA-EA53-811C-F45EB974096B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2E3CFF6-32B2-2CCF-3982-8D8E2B28D3D5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37C4092-CB63-E267-E569-138A42B12BD8}"/>
              </a:ext>
            </a:extLst>
          </p:cNvPr>
          <p:cNvSpPr txBox="1"/>
          <p:nvPr/>
        </p:nvSpPr>
        <p:spPr>
          <a:xfrm>
            <a:off x="6172200" y="2870178"/>
            <a:ext cx="129311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4000" dirty="0"/>
              <a:t>3. A student wants to join the school singing contest </a:t>
            </a:r>
          </a:p>
          <a:p>
            <a:r>
              <a:rPr lang="en-PH" sz="4000" dirty="0"/>
              <a:t>   but is afraid of performing in front of others.</a:t>
            </a:r>
            <a:endParaRPr lang="en-PH" sz="4000" dirty="0">
              <a:latin typeface="Futura" panose="020B060402020202020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66111-751E-D0F6-DDE9-EFD1D0357BED}"/>
              </a:ext>
            </a:extLst>
          </p:cNvPr>
          <p:cNvSpPr txBox="1"/>
          <p:nvPr/>
        </p:nvSpPr>
        <p:spPr>
          <a:xfrm>
            <a:off x="6565188" y="5085416"/>
            <a:ext cx="106444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4000" dirty="0">
                <a:latin typeface="Futura" panose="020B0604020202020204" charset="0"/>
              </a:rPr>
              <a:t>4. </a:t>
            </a:r>
            <a:r>
              <a:rPr lang="en-PH" sz="4000" dirty="0"/>
              <a:t>A student wants to spend all day playing online </a:t>
            </a:r>
          </a:p>
          <a:p>
            <a:r>
              <a:rPr lang="en-PH" sz="4000" dirty="0"/>
              <a:t>     games instead of doing homework.</a:t>
            </a:r>
            <a:endParaRPr lang="en-PH" sz="4000" dirty="0">
              <a:latin typeface="Futura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43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8B40F8-AF8E-C900-0128-AC596CEE7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AB21BB0-96FA-031B-1978-9D1E905D9DED}"/>
              </a:ext>
            </a:extLst>
          </p:cNvPr>
          <p:cNvSpPr/>
          <p:nvPr/>
        </p:nvSpPr>
        <p:spPr>
          <a:xfrm>
            <a:off x="0" y="0"/>
            <a:ext cx="5143500" cy="10287000"/>
          </a:xfrm>
          <a:custGeom>
            <a:avLst/>
            <a:gdLst/>
            <a:ahLst/>
            <a:cxnLst/>
            <a:rect l="l" t="t" r="r" b="b"/>
            <a:pathLst>
              <a:path w="5143500" h="10287000">
                <a:moveTo>
                  <a:pt x="0" y="0"/>
                </a:moveTo>
                <a:lnTo>
                  <a:pt x="5143500" y="0"/>
                </a:lnTo>
                <a:lnTo>
                  <a:pt x="5143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58" r="-56141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A68104F-F782-26CA-F781-68EDD7436A20}"/>
              </a:ext>
            </a:extLst>
          </p:cNvPr>
          <p:cNvGrpSpPr/>
          <p:nvPr/>
        </p:nvGrpSpPr>
        <p:grpSpPr>
          <a:xfrm>
            <a:off x="6503756" y="811076"/>
            <a:ext cx="10576067" cy="1585584"/>
            <a:chOff x="0" y="0"/>
            <a:chExt cx="14101423" cy="211411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9420C77-54ED-2652-57C6-9B4EB4F14730}"/>
                </a:ext>
              </a:extLst>
            </p:cNvPr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3CB2F3F-7545-C182-1B20-3CDEF4201784}"/>
                </a:ext>
              </a:extLst>
            </p:cNvPr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78925C01-A884-E16C-108F-044E4CB21A67}"/>
              </a:ext>
            </a:extLst>
          </p:cNvPr>
          <p:cNvSpPr txBox="1"/>
          <p:nvPr/>
        </p:nvSpPr>
        <p:spPr>
          <a:xfrm>
            <a:off x="5959468" y="1091791"/>
            <a:ext cx="10866262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ACT. 2 - Suggest non-violent ways to solve the following issues.</a:t>
            </a:r>
          </a:p>
          <a:p>
            <a:pPr algn="ctr"/>
            <a:endParaRPr lang="en-US" sz="3600" dirty="0">
              <a:solidFill>
                <a:srgbClr val="77311C"/>
              </a:solidFill>
              <a:latin typeface="TAN Garland"/>
              <a:ea typeface="TAN Garland"/>
              <a:cs typeface="TAN Garland"/>
              <a:sym typeface="TAN Garland"/>
            </a:endParaRP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AECF4430-2DED-CC45-5B05-845908D04AD3}"/>
              </a:ext>
            </a:extLst>
          </p:cNvPr>
          <p:cNvGrpSpPr/>
          <p:nvPr/>
        </p:nvGrpSpPr>
        <p:grpSpPr>
          <a:xfrm>
            <a:off x="6373988" y="5946062"/>
            <a:ext cx="10835602" cy="2008581"/>
            <a:chOff x="0" y="0"/>
            <a:chExt cx="14447470" cy="21659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22AE355-322F-EF79-82AA-D2CE69BB4DDB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45AE27E-4A33-11B1-6093-17A55BF70A7A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D864AED4-6FAA-1C43-01EA-E54E48F927E5}"/>
              </a:ext>
            </a:extLst>
          </p:cNvPr>
          <p:cNvGrpSpPr/>
          <p:nvPr/>
        </p:nvGrpSpPr>
        <p:grpSpPr>
          <a:xfrm>
            <a:off x="6373988" y="4563208"/>
            <a:ext cx="10835602" cy="1624494"/>
            <a:chOff x="0" y="0"/>
            <a:chExt cx="14447470" cy="2165992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61B98EF-D8D0-2C6D-1E28-941A53303E44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036A0B5-F9CF-0DA4-8FA5-77843C2A3305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B2AB6481-B7DF-06BB-C81E-F68F2327EA25}"/>
              </a:ext>
            </a:extLst>
          </p:cNvPr>
          <p:cNvGrpSpPr/>
          <p:nvPr/>
        </p:nvGrpSpPr>
        <p:grpSpPr>
          <a:xfrm>
            <a:off x="5959468" y="2447285"/>
            <a:ext cx="11379890" cy="2054505"/>
            <a:chOff x="0" y="0"/>
            <a:chExt cx="14447470" cy="2165992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26F55F9-A55C-FA74-417A-A4971A00925F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E1F0FA7D-11ED-B092-3951-F663ADADD7AE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07353D9-7667-4BD6-5E9F-10E9716664EC}"/>
              </a:ext>
            </a:extLst>
          </p:cNvPr>
          <p:cNvSpPr txBox="1"/>
          <p:nvPr/>
        </p:nvSpPr>
        <p:spPr>
          <a:xfrm>
            <a:off x="6667689" y="2802846"/>
            <a:ext cx="10439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4000" dirty="0">
                <a:latin typeface="Futura" panose="020B0604020202020204" charset="0"/>
              </a:rPr>
              <a:t>5. A family experiences a power outage </a:t>
            </a:r>
          </a:p>
          <a:p>
            <a:r>
              <a:rPr lang="en-PH" sz="4000" dirty="0">
                <a:latin typeface="Futura" panose="020B0604020202020204" charset="0"/>
              </a:rPr>
              <a:t>    during a typhoon.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7EF35F-A8C8-0843-47DD-893D6C9DC570}"/>
              </a:ext>
            </a:extLst>
          </p:cNvPr>
          <p:cNvSpPr txBox="1"/>
          <p:nvPr/>
        </p:nvSpPr>
        <p:spPr>
          <a:xfrm>
            <a:off x="6565188" y="5085416"/>
            <a:ext cx="106444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4000" dirty="0">
                <a:latin typeface="Futura" panose="020B0604020202020204" charset="0"/>
              </a:rPr>
              <a:t>6. A student gets caught in extreme heat while </a:t>
            </a:r>
          </a:p>
          <a:p>
            <a:r>
              <a:rPr lang="en-PH" sz="4000" dirty="0">
                <a:latin typeface="Futura" panose="020B0604020202020204" charset="0"/>
              </a:rPr>
              <a:t>    walking home.</a:t>
            </a:r>
          </a:p>
        </p:txBody>
      </p:sp>
    </p:spTree>
    <p:extLst>
      <p:ext uri="{BB962C8B-B14F-4D97-AF65-F5344CB8AC3E}">
        <p14:creationId xmlns:p14="http://schemas.microsoft.com/office/powerpoint/2010/main" val="3195120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B9F8F0-6686-484B-31BA-348CC10A7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8A5D8E6-A7BE-7FFE-33B7-B8F3C28E23F4}"/>
              </a:ext>
            </a:extLst>
          </p:cNvPr>
          <p:cNvSpPr txBox="1"/>
          <p:nvPr/>
        </p:nvSpPr>
        <p:spPr>
          <a:xfrm>
            <a:off x="-2362200" y="585139"/>
            <a:ext cx="13716000" cy="818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FFFFFF"/>
                </a:solidFill>
                <a:latin typeface="Futura" panose="020B0604020202020204" charset="0"/>
                <a:ea typeface="Canva Sans Bold"/>
                <a:cs typeface="Canva Sans Bold"/>
                <a:sym typeface="Canva Sans Bold"/>
              </a:rPr>
              <a:t>LEARNING OBJECTIVES: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88CD97B-7D90-49DD-267C-57F6236ED8BD}"/>
              </a:ext>
            </a:extLst>
          </p:cNvPr>
          <p:cNvSpPr txBox="1"/>
          <p:nvPr/>
        </p:nvSpPr>
        <p:spPr>
          <a:xfrm>
            <a:off x="547427" y="1851187"/>
            <a:ext cx="17193145" cy="7407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24"/>
              </a:lnSpc>
              <a:spcBef>
                <a:spcPct val="0"/>
              </a:spcBef>
            </a:pPr>
            <a:r>
              <a:rPr lang="en-US" sz="6874" dirty="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1. Define conflict;</a:t>
            </a:r>
          </a:p>
          <a:p>
            <a:pPr algn="l">
              <a:lnSpc>
                <a:spcPts val="9624"/>
              </a:lnSpc>
              <a:spcBef>
                <a:spcPct val="0"/>
              </a:spcBef>
            </a:pPr>
            <a:r>
              <a:rPr lang="en-US" sz="6874" dirty="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2. Compare and contrast the types of </a:t>
            </a:r>
          </a:p>
          <a:p>
            <a:pPr algn="l">
              <a:lnSpc>
                <a:spcPts val="9624"/>
              </a:lnSpc>
              <a:spcBef>
                <a:spcPct val="0"/>
              </a:spcBef>
            </a:pPr>
            <a:r>
              <a:rPr lang="en-US" sz="6874" dirty="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    conflict through situational examples;  and</a:t>
            </a:r>
          </a:p>
          <a:p>
            <a:pPr algn="l">
              <a:lnSpc>
                <a:spcPts val="9624"/>
              </a:lnSpc>
              <a:spcBef>
                <a:spcPct val="0"/>
              </a:spcBef>
            </a:pPr>
            <a:r>
              <a:rPr lang="en-US" sz="6874" dirty="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3. Identify conflicts experienced in real life </a:t>
            </a:r>
          </a:p>
          <a:p>
            <a:pPr algn="l">
              <a:lnSpc>
                <a:spcPts val="9624"/>
              </a:lnSpc>
              <a:spcBef>
                <a:spcPct val="0"/>
              </a:spcBef>
            </a:pPr>
            <a:r>
              <a:rPr lang="en-US" sz="6874" dirty="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    and share non-violent means of </a:t>
            </a:r>
          </a:p>
          <a:p>
            <a:pPr algn="l">
              <a:lnSpc>
                <a:spcPts val="9624"/>
              </a:lnSpc>
              <a:spcBef>
                <a:spcPct val="0"/>
              </a:spcBef>
            </a:pPr>
            <a:r>
              <a:rPr lang="en-US" sz="6874" dirty="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    resolving them.</a:t>
            </a:r>
          </a:p>
        </p:txBody>
      </p:sp>
    </p:spTree>
    <p:extLst>
      <p:ext uri="{BB962C8B-B14F-4D97-AF65-F5344CB8AC3E}">
        <p14:creationId xmlns:p14="http://schemas.microsoft.com/office/powerpoint/2010/main" val="3442372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2B65DC-8BBB-1E29-1350-B6FACFF66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8C51CE-C604-4223-B7F4-03DB9AF0D76D}"/>
              </a:ext>
            </a:extLst>
          </p:cNvPr>
          <p:cNvSpPr/>
          <p:nvPr/>
        </p:nvSpPr>
        <p:spPr>
          <a:xfrm>
            <a:off x="0" y="0"/>
            <a:ext cx="5143500" cy="10287000"/>
          </a:xfrm>
          <a:custGeom>
            <a:avLst/>
            <a:gdLst/>
            <a:ahLst/>
            <a:cxnLst/>
            <a:rect l="l" t="t" r="r" b="b"/>
            <a:pathLst>
              <a:path w="5143500" h="10287000">
                <a:moveTo>
                  <a:pt x="0" y="0"/>
                </a:moveTo>
                <a:lnTo>
                  <a:pt x="5143500" y="0"/>
                </a:lnTo>
                <a:lnTo>
                  <a:pt x="5143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58" r="-56141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2930EFB-18CE-6D69-245D-5F927D931762}"/>
              </a:ext>
            </a:extLst>
          </p:cNvPr>
          <p:cNvGrpSpPr/>
          <p:nvPr/>
        </p:nvGrpSpPr>
        <p:grpSpPr>
          <a:xfrm>
            <a:off x="6503756" y="811076"/>
            <a:ext cx="10576067" cy="1585584"/>
            <a:chOff x="0" y="0"/>
            <a:chExt cx="14101423" cy="211411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E517541-5B91-2379-E655-E58F5829E5AE}"/>
                </a:ext>
              </a:extLst>
            </p:cNvPr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7B1C602-E78A-402D-E6CE-1C5015007E9E}"/>
                </a:ext>
              </a:extLst>
            </p:cNvPr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77E42CDE-7406-A797-07A3-3CCFC5453F93}"/>
              </a:ext>
            </a:extLst>
          </p:cNvPr>
          <p:cNvSpPr txBox="1"/>
          <p:nvPr/>
        </p:nvSpPr>
        <p:spPr>
          <a:xfrm>
            <a:off x="5959468" y="1091791"/>
            <a:ext cx="10866262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ACT. 2 - Suggest non-violent ways to solve the following issues.</a:t>
            </a:r>
          </a:p>
          <a:p>
            <a:pPr algn="ctr"/>
            <a:endParaRPr lang="en-US" sz="3600" dirty="0">
              <a:solidFill>
                <a:srgbClr val="77311C"/>
              </a:solidFill>
              <a:latin typeface="TAN Garland"/>
              <a:ea typeface="TAN Garland"/>
              <a:cs typeface="TAN Garland"/>
              <a:sym typeface="TAN Garland"/>
            </a:endParaRP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AE187D79-B88D-9828-A1B5-169D7C92E802}"/>
              </a:ext>
            </a:extLst>
          </p:cNvPr>
          <p:cNvGrpSpPr/>
          <p:nvPr/>
        </p:nvGrpSpPr>
        <p:grpSpPr>
          <a:xfrm>
            <a:off x="6373988" y="5946062"/>
            <a:ext cx="10835602" cy="2008581"/>
            <a:chOff x="0" y="0"/>
            <a:chExt cx="14447470" cy="21659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AEDE303-C700-B83B-E26B-286DA196E500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3922987-F02C-8216-245D-CD37AD9B11F5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8532DF5-AF36-A0F2-BA9E-E42194EAF6B2}"/>
              </a:ext>
            </a:extLst>
          </p:cNvPr>
          <p:cNvGrpSpPr/>
          <p:nvPr/>
        </p:nvGrpSpPr>
        <p:grpSpPr>
          <a:xfrm>
            <a:off x="6373988" y="4563208"/>
            <a:ext cx="10835602" cy="1624494"/>
            <a:chOff x="0" y="0"/>
            <a:chExt cx="14447470" cy="2165992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279E2A8-E58A-DB26-4A41-FD50ACAA378D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DB63729-69BF-FD44-D622-554CEFDADB15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42081B46-F72B-6056-0675-AF6560B79C50}"/>
              </a:ext>
            </a:extLst>
          </p:cNvPr>
          <p:cNvGrpSpPr/>
          <p:nvPr/>
        </p:nvGrpSpPr>
        <p:grpSpPr>
          <a:xfrm>
            <a:off x="5959468" y="2447285"/>
            <a:ext cx="11379890" cy="2054505"/>
            <a:chOff x="0" y="0"/>
            <a:chExt cx="14447470" cy="2165992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526A574E-6C48-015E-9918-AEA0E77DB91D}"/>
                </a:ext>
              </a:extLst>
            </p:cNvPr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6A5FAC56-D5FA-8FDC-54DD-44D0F6C46965}"/>
                </a:ext>
              </a:extLst>
            </p:cNvPr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48E1D95-8A6A-79A5-1CD4-9336C3086A93}"/>
              </a:ext>
            </a:extLst>
          </p:cNvPr>
          <p:cNvSpPr txBox="1"/>
          <p:nvPr/>
        </p:nvSpPr>
        <p:spPr>
          <a:xfrm>
            <a:off x="6958600" y="5218206"/>
            <a:ext cx="966637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4000" dirty="0">
                <a:latin typeface="Futura" panose="020B0604020202020204" charset="0"/>
              </a:rPr>
              <a:t>8. </a:t>
            </a:r>
            <a:r>
              <a:rPr lang="en-PH" sz="4000" dirty="0"/>
              <a:t>A new student from another province </a:t>
            </a:r>
          </a:p>
          <a:p>
            <a:r>
              <a:rPr lang="en-PH" sz="4000" dirty="0"/>
              <a:t>     speaks with a different accent and is often </a:t>
            </a:r>
          </a:p>
          <a:p>
            <a:r>
              <a:rPr lang="en-PH" sz="4000" dirty="0"/>
              <a:t>     excluded from group activities.</a:t>
            </a:r>
            <a:endParaRPr lang="en-PH" sz="4000" dirty="0">
              <a:latin typeface="Futura" panose="020B060402020202020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55D461-01EE-2804-C652-BD0CB0E275B8}"/>
              </a:ext>
            </a:extLst>
          </p:cNvPr>
          <p:cNvSpPr txBox="1"/>
          <p:nvPr/>
        </p:nvSpPr>
        <p:spPr>
          <a:xfrm>
            <a:off x="6181328" y="2458078"/>
            <a:ext cx="106444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4000" dirty="0">
                <a:latin typeface="Futura" panose="020B0604020202020204" charset="0"/>
              </a:rPr>
              <a:t>7. A student reports classmates who are </a:t>
            </a:r>
          </a:p>
          <a:p>
            <a:r>
              <a:rPr lang="en-PH" sz="4000" dirty="0">
                <a:latin typeface="Futura" panose="020B0604020202020204" charset="0"/>
              </a:rPr>
              <a:t>    vandalizing school property, but others call </a:t>
            </a:r>
          </a:p>
          <a:p>
            <a:r>
              <a:rPr lang="en-PH" sz="4000" dirty="0">
                <a:latin typeface="Futura" panose="020B0604020202020204" charset="0"/>
              </a:rPr>
              <a:t>    him a "snitch" and stop talking to him.</a:t>
            </a:r>
          </a:p>
        </p:txBody>
      </p:sp>
    </p:spTree>
    <p:extLst>
      <p:ext uri="{BB962C8B-B14F-4D97-AF65-F5344CB8AC3E}">
        <p14:creationId xmlns:p14="http://schemas.microsoft.com/office/powerpoint/2010/main" val="2188234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109" r="-610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3406163"/>
            <a:ext cx="16230600" cy="2433323"/>
            <a:chOff x="0" y="0"/>
            <a:chExt cx="21640800" cy="324443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640800" cy="2162953"/>
            </a:xfrm>
            <a:custGeom>
              <a:avLst/>
              <a:gdLst/>
              <a:ahLst/>
              <a:cxnLst/>
              <a:rect l="l" t="t" r="r" b="b"/>
              <a:pathLst>
                <a:path w="21640800" h="2162953">
                  <a:moveTo>
                    <a:pt x="0" y="0"/>
                  </a:moveTo>
                  <a:lnTo>
                    <a:pt x="21640800" y="0"/>
                  </a:lnTo>
                  <a:lnTo>
                    <a:pt x="21640800" y="2162953"/>
                  </a:lnTo>
                  <a:lnTo>
                    <a:pt x="0" y="2162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0" y="1081477"/>
              <a:ext cx="21640800" cy="2162953"/>
            </a:xfrm>
            <a:custGeom>
              <a:avLst/>
              <a:gdLst/>
              <a:ahLst/>
              <a:cxnLst/>
              <a:rect l="l" t="t" r="r" b="b"/>
              <a:pathLst>
                <a:path w="21640800" h="2162953">
                  <a:moveTo>
                    <a:pt x="0" y="2162953"/>
                  </a:moveTo>
                  <a:lnTo>
                    <a:pt x="21640800" y="2162953"/>
                  </a:lnTo>
                  <a:lnTo>
                    <a:pt x="21640800" y="0"/>
                  </a:lnTo>
                  <a:lnTo>
                    <a:pt x="0" y="0"/>
                  </a:lnTo>
                  <a:lnTo>
                    <a:pt x="0" y="2162953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1424162" y="3935126"/>
            <a:ext cx="15439676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58"/>
              </a:lnSpc>
            </a:pPr>
            <a:r>
              <a:rPr lang="en-US" sz="8465">
                <a:solidFill>
                  <a:srgbClr val="77311C"/>
                </a:solidFill>
                <a:latin typeface="Futura"/>
                <a:ea typeface="Futura"/>
                <a:cs typeface="Futura"/>
                <a:sym typeface="Futura"/>
              </a:rPr>
              <a:t>THANK YOU FOR LISTENING!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14350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503756" y="811076"/>
            <a:ext cx="10576067" cy="1585584"/>
            <a:chOff x="0" y="0"/>
            <a:chExt cx="14101423" cy="21141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6779056" y="972854"/>
            <a:ext cx="9865351" cy="13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65"/>
              </a:lnSpc>
            </a:pPr>
            <a:r>
              <a:rPr lang="en-US" sz="7689" dirty="0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What is Conflict?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423698" y="7991294"/>
            <a:ext cx="10835602" cy="1624494"/>
            <a:chOff x="0" y="0"/>
            <a:chExt cx="14447470" cy="216599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6393038" y="7481406"/>
            <a:ext cx="10835602" cy="1624494"/>
            <a:chOff x="0" y="0"/>
            <a:chExt cx="14447470" cy="21659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6423698" y="6044275"/>
            <a:ext cx="10835602" cy="1624494"/>
            <a:chOff x="0" y="0"/>
            <a:chExt cx="14447470" cy="21659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6423698" y="4563208"/>
            <a:ext cx="10835602" cy="1624494"/>
            <a:chOff x="0" y="0"/>
            <a:chExt cx="14447470" cy="216599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>
            <a:off x="6781619" y="4944945"/>
            <a:ext cx="10119760" cy="4908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0"/>
              </a:lnSpc>
            </a:pPr>
            <a:r>
              <a:rPr lang="en-US" sz="45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It’s what makes the story interesting and keeps readers wanting to know what will happen next.</a:t>
            </a:r>
          </a:p>
          <a:p>
            <a:pPr algn="ctr">
              <a:lnSpc>
                <a:spcPts val="4770"/>
              </a:lnSpc>
            </a:pPr>
            <a:endParaRPr lang="en-US" sz="4500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  <a:p>
            <a:pPr algn="ctr">
              <a:lnSpc>
                <a:spcPts val="4770"/>
              </a:lnSpc>
            </a:pPr>
            <a:r>
              <a:rPr lang="en-US" sz="45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Without conflict, there would be no reason for the characters to take action or change.</a:t>
            </a:r>
          </a:p>
          <a:p>
            <a:pPr algn="ctr">
              <a:lnSpc>
                <a:spcPts val="4770"/>
              </a:lnSpc>
            </a:pPr>
            <a:endParaRPr lang="en-US" sz="4500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6423698" y="3110909"/>
            <a:ext cx="10835602" cy="1624494"/>
            <a:chOff x="0" y="0"/>
            <a:chExt cx="14447470" cy="21659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0"/>
                  </a:moveTo>
                  <a:lnTo>
                    <a:pt x="14447470" y="0"/>
                  </a:lnTo>
                  <a:lnTo>
                    <a:pt x="14447470" y="1443995"/>
                  </a:lnTo>
                  <a:lnTo>
                    <a:pt x="0" y="144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flipV="1">
              <a:off x="0" y="721997"/>
              <a:ext cx="14447470" cy="1443995"/>
            </a:xfrm>
            <a:custGeom>
              <a:avLst/>
              <a:gdLst/>
              <a:ahLst/>
              <a:cxnLst/>
              <a:rect l="l" t="t" r="r" b="b"/>
              <a:pathLst>
                <a:path w="14447470" h="1443995">
                  <a:moveTo>
                    <a:pt x="0" y="1443995"/>
                  </a:moveTo>
                  <a:lnTo>
                    <a:pt x="14447470" y="1443995"/>
                  </a:lnTo>
                  <a:lnTo>
                    <a:pt x="14447470" y="0"/>
                  </a:lnTo>
                  <a:lnTo>
                    <a:pt x="0" y="0"/>
                  </a:lnTo>
                  <a:lnTo>
                    <a:pt x="0" y="144399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6778250" y="3254530"/>
            <a:ext cx="10027079" cy="1308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0"/>
              </a:lnSpc>
            </a:pPr>
            <a:r>
              <a:rPr lang="en-US" sz="45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It is a problem, struggle, or challenge that a character faces in a story.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831" r="-1130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60828" y="8332284"/>
            <a:ext cx="2200725" cy="2596726"/>
          </a:xfrm>
          <a:custGeom>
            <a:avLst/>
            <a:gdLst/>
            <a:ahLst/>
            <a:cxnLst/>
            <a:rect l="l" t="t" r="r" b="b"/>
            <a:pathLst>
              <a:path w="2200725" h="2596726">
                <a:moveTo>
                  <a:pt x="0" y="0"/>
                </a:moveTo>
                <a:lnTo>
                  <a:pt x="2200725" y="0"/>
                </a:lnTo>
                <a:lnTo>
                  <a:pt x="2200725" y="2596727"/>
                </a:lnTo>
                <a:lnTo>
                  <a:pt x="0" y="2596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89300" y="3947526"/>
            <a:ext cx="4279145" cy="6339474"/>
          </a:xfrm>
          <a:custGeom>
            <a:avLst/>
            <a:gdLst/>
            <a:ahLst/>
            <a:cxnLst/>
            <a:rect l="l" t="t" r="r" b="b"/>
            <a:pathLst>
              <a:path w="4279145" h="6339474">
                <a:moveTo>
                  <a:pt x="0" y="0"/>
                </a:moveTo>
                <a:lnTo>
                  <a:pt x="4279145" y="0"/>
                </a:lnTo>
                <a:lnTo>
                  <a:pt x="4279145" y="6339474"/>
                </a:lnTo>
                <a:lnTo>
                  <a:pt x="0" y="63394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743356" y="1431421"/>
            <a:ext cx="12996753" cy="2129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68"/>
              </a:lnSpc>
            </a:pPr>
            <a:r>
              <a:rPr lang="en-US" sz="11620" dirty="0">
                <a:solidFill>
                  <a:srgbClr val="FFDE59"/>
                </a:solidFill>
                <a:latin typeface="TAN Vivre Libre"/>
                <a:ea typeface="TAN Vivre Libre"/>
                <a:cs typeface="TAN Vivre Libre"/>
                <a:sym typeface="TAN Vivre Libre"/>
              </a:rPr>
              <a:t>TYPES OF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000207" y="3246341"/>
            <a:ext cx="12483050" cy="326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83"/>
              </a:lnSpc>
            </a:pPr>
            <a:r>
              <a:rPr lang="en-US" sz="21569">
                <a:solidFill>
                  <a:srgbClr val="FFFFFF"/>
                </a:solidFill>
                <a:latin typeface="TAN Nightingale"/>
                <a:ea typeface="TAN Nightingale"/>
                <a:cs typeface="TAN Nightingale"/>
                <a:sym typeface="TAN Nightingale"/>
              </a:rPr>
              <a:t>conflict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966" t="-51651" r="-13321" b="-1095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483628" y="4878495"/>
            <a:ext cx="5002637" cy="5550776"/>
          </a:xfrm>
          <a:custGeom>
            <a:avLst/>
            <a:gdLst/>
            <a:ahLst/>
            <a:cxnLst/>
            <a:rect l="l" t="t" r="r" b="b"/>
            <a:pathLst>
              <a:path w="5002637" h="5550776">
                <a:moveTo>
                  <a:pt x="0" y="0"/>
                </a:moveTo>
                <a:lnTo>
                  <a:pt x="5002637" y="0"/>
                </a:lnTo>
                <a:lnTo>
                  <a:pt x="5002637" y="5550776"/>
                </a:lnTo>
                <a:lnTo>
                  <a:pt x="0" y="55507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34604" y="7440720"/>
            <a:ext cx="3146772" cy="2938299"/>
          </a:xfrm>
          <a:custGeom>
            <a:avLst/>
            <a:gdLst/>
            <a:ahLst/>
            <a:cxnLst/>
            <a:rect l="l" t="t" r="r" b="b"/>
            <a:pathLst>
              <a:path w="3146772" h="2938299">
                <a:moveTo>
                  <a:pt x="0" y="0"/>
                </a:moveTo>
                <a:lnTo>
                  <a:pt x="3146772" y="0"/>
                </a:lnTo>
                <a:lnTo>
                  <a:pt x="3146772" y="2938299"/>
                </a:lnTo>
                <a:lnTo>
                  <a:pt x="0" y="29382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64088" y="453500"/>
            <a:ext cx="11963693" cy="1793620"/>
            <a:chOff x="0" y="0"/>
            <a:chExt cx="15951590" cy="23914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951590" cy="1594329"/>
            </a:xfrm>
            <a:custGeom>
              <a:avLst/>
              <a:gdLst/>
              <a:ahLst/>
              <a:cxnLst/>
              <a:rect l="l" t="t" r="r" b="b"/>
              <a:pathLst>
                <a:path w="15951590" h="1594329">
                  <a:moveTo>
                    <a:pt x="0" y="0"/>
                  </a:moveTo>
                  <a:lnTo>
                    <a:pt x="15951590" y="0"/>
                  </a:lnTo>
                  <a:lnTo>
                    <a:pt x="15951590" y="1594329"/>
                  </a:lnTo>
                  <a:lnTo>
                    <a:pt x="0" y="1594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flipV="1">
              <a:off x="0" y="797164"/>
              <a:ext cx="15951590" cy="1594329"/>
            </a:xfrm>
            <a:custGeom>
              <a:avLst/>
              <a:gdLst/>
              <a:ahLst/>
              <a:cxnLst/>
              <a:rect l="l" t="t" r="r" b="b"/>
              <a:pathLst>
                <a:path w="15951590" h="1594329">
                  <a:moveTo>
                    <a:pt x="0" y="1594329"/>
                  </a:moveTo>
                  <a:lnTo>
                    <a:pt x="15951590" y="1594329"/>
                  </a:lnTo>
                  <a:lnTo>
                    <a:pt x="15951590" y="0"/>
                  </a:lnTo>
                  <a:lnTo>
                    <a:pt x="0" y="0"/>
                  </a:lnTo>
                  <a:lnTo>
                    <a:pt x="0" y="1594329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834604" y="751125"/>
            <a:ext cx="11940688" cy="13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65"/>
              </a:lnSpc>
            </a:pPr>
            <a:r>
              <a:rPr lang="en-US" sz="7689" dirty="0">
                <a:solidFill>
                  <a:srgbClr val="2B3630"/>
                </a:solidFill>
                <a:latin typeface="TAN Garland"/>
                <a:ea typeface="TAN Garland"/>
                <a:cs typeface="TAN Garland"/>
                <a:sym typeface="TAN Garland"/>
              </a:rPr>
              <a:t>TYPES OF CONFLICT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64088" y="2599781"/>
            <a:ext cx="5382862" cy="1356020"/>
            <a:chOff x="0" y="0"/>
            <a:chExt cx="7177149" cy="1808027"/>
          </a:xfrm>
        </p:grpSpPr>
        <p:sp>
          <p:nvSpPr>
            <p:cNvPr id="10" name="Freeform 10"/>
            <p:cNvSpPr/>
            <p:nvPr/>
          </p:nvSpPr>
          <p:spPr>
            <a:xfrm flipV="1">
              <a:off x="0" y="0"/>
              <a:ext cx="7177149" cy="717341"/>
            </a:xfrm>
            <a:custGeom>
              <a:avLst/>
              <a:gdLst/>
              <a:ahLst/>
              <a:cxnLst/>
              <a:rect l="l" t="t" r="r" b="b"/>
              <a:pathLst>
                <a:path w="7177149" h="717341">
                  <a:moveTo>
                    <a:pt x="0" y="717341"/>
                  </a:moveTo>
                  <a:lnTo>
                    <a:pt x="7177149" y="717341"/>
                  </a:lnTo>
                  <a:lnTo>
                    <a:pt x="7177149" y="0"/>
                  </a:lnTo>
                  <a:lnTo>
                    <a:pt x="0" y="0"/>
                  </a:lnTo>
                  <a:lnTo>
                    <a:pt x="0" y="717341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flipV="1">
              <a:off x="0" y="602446"/>
              <a:ext cx="7177149" cy="717341"/>
            </a:xfrm>
            <a:custGeom>
              <a:avLst/>
              <a:gdLst/>
              <a:ahLst/>
              <a:cxnLst/>
              <a:rect l="l" t="t" r="r" b="b"/>
              <a:pathLst>
                <a:path w="7177149" h="717341">
                  <a:moveTo>
                    <a:pt x="0" y="717341"/>
                  </a:moveTo>
                  <a:lnTo>
                    <a:pt x="7177149" y="717341"/>
                  </a:lnTo>
                  <a:lnTo>
                    <a:pt x="7177149" y="0"/>
                  </a:lnTo>
                  <a:lnTo>
                    <a:pt x="0" y="0"/>
                  </a:lnTo>
                  <a:lnTo>
                    <a:pt x="0" y="717341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flipV="1">
              <a:off x="0" y="1090686"/>
              <a:ext cx="7177149" cy="717341"/>
            </a:xfrm>
            <a:custGeom>
              <a:avLst/>
              <a:gdLst/>
              <a:ahLst/>
              <a:cxnLst/>
              <a:rect l="l" t="t" r="r" b="b"/>
              <a:pathLst>
                <a:path w="7177149" h="717341">
                  <a:moveTo>
                    <a:pt x="0" y="717341"/>
                  </a:moveTo>
                  <a:lnTo>
                    <a:pt x="7177149" y="717341"/>
                  </a:lnTo>
                  <a:lnTo>
                    <a:pt x="7177149" y="0"/>
                  </a:lnTo>
                  <a:lnTo>
                    <a:pt x="0" y="0"/>
                  </a:lnTo>
                  <a:lnTo>
                    <a:pt x="0" y="717341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990886" y="2666283"/>
            <a:ext cx="4729266" cy="13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65"/>
              </a:lnSpc>
            </a:pPr>
            <a:r>
              <a:rPr lang="en-US" sz="7689" dirty="0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Internal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100639" y="2599781"/>
            <a:ext cx="5382862" cy="1356020"/>
            <a:chOff x="0" y="0"/>
            <a:chExt cx="7177149" cy="1808027"/>
          </a:xfrm>
        </p:grpSpPr>
        <p:sp>
          <p:nvSpPr>
            <p:cNvPr id="15" name="Freeform 15"/>
            <p:cNvSpPr/>
            <p:nvPr/>
          </p:nvSpPr>
          <p:spPr>
            <a:xfrm flipV="1">
              <a:off x="0" y="0"/>
              <a:ext cx="7177149" cy="717341"/>
            </a:xfrm>
            <a:custGeom>
              <a:avLst/>
              <a:gdLst/>
              <a:ahLst/>
              <a:cxnLst/>
              <a:rect l="l" t="t" r="r" b="b"/>
              <a:pathLst>
                <a:path w="7177149" h="717341">
                  <a:moveTo>
                    <a:pt x="0" y="717341"/>
                  </a:moveTo>
                  <a:lnTo>
                    <a:pt x="7177149" y="717341"/>
                  </a:lnTo>
                  <a:lnTo>
                    <a:pt x="7177149" y="0"/>
                  </a:lnTo>
                  <a:lnTo>
                    <a:pt x="0" y="0"/>
                  </a:lnTo>
                  <a:lnTo>
                    <a:pt x="0" y="717341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 flipV="1">
              <a:off x="0" y="602446"/>
              <a:ext cx="7177149" cy="717341"/>
            </a:xfrm>
            <a:custGeom>
              <a:avLst/>
              <a:gdLst/>
              <a:ahLst/>
              <a:cxnLst/>
              <a:rect l="l" t="t" r="r" b="b"/>
              <a:pathLst>
                <a:path w="7177149" h="717341">
                  <a:moveTo>
                    <a:pt x="0" y="717341"/>
                  </a:moveTo>
                  <a:lnTo>
                    <a:pt x="7177149" y="717341"/>
                  </a:lnTo>
                  <a:lnTo>
                    <a:pt x="7177149" y="0"/>
                  </a:lnTo>
                  <a:lnTo>
                    <a:pt x="0" y="0"/>
                  </a:lnTo>
                  <a:lnTo>
                    <a:pt x="0" y="717341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 flipV="1">
              <a:off x="0" y="1090686"/>
              <a:ext cx="7177149" cy="717341"/>
            </a:xfrm>
            <a:custGeom>
              <a:avLst/>
              <a:gdLst/>
              <a:ahLst/>
              <a:cxnLst/>
              <a:rect l="l" t="t" r="r" b="b"/>
              <a:pathLst>
                <a:path w="7177149" h="717341">
                  <a:moveTo>
                    <a:pt x="0" y="717341"/>
                  </a:moveTo>
                  <a:lnTo>
                    <a:pt x="7177149" y="717341"/>
                  </a:lnTo>
                  <a:lnTo>
                    <a:pt x="7177149" y="0"/>
                  </a:lnTo>
                  <a:lnTo>
                    <a:pt x="0" y="0"/>
                  </a:lnTo>
                  <a:lnTo>
                    <a:pt x="0" y="717341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8" name="TextBox 18"/>
          <p:cNvSpPr txBox="1"/>
          <p:nvPr/>
        </p:nvSpPr>
        <p:spPr>
          <a:xfrm>
            <a:off x="7445621" y="2646148"/>
            <a:ext cx="4729266" cy="13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65"/>
              </a:lnSpc>
            </a:pPr>
            <a:r>
              <a:rPr lang="en-US" sz="7689" dirty="0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External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836894" y="4537974"/>
            <a:ext cx="5074878" cy="1080734"/>
            <a:chOff x="0" y="0"/>
            <a:chExt cx="6766504" cy="1440979"/>
          </a:xfrm>
        </p:grpSpPr>
        <p:sp>
          <p:nvSpPr>
            <p:cNvPr id="20" name="Freeform 20"/>
            <p:cNvSpPr/>
            <p:nvPr/>
          </p:nvSpPr>
          <p:spPr>
            <a:xfrm flipV="1">
              <a:off x="0" y="426531"/>
              <a:ext cx="6766504" cy="676298"/>
            </a:xfrm>
            <a:custGeom>
              <a:avLst/>
              <a:gdLst/>
              <a:ahLst/>
              <a:cxnLst/>
              <a:rect l="l" t="t" r="r" b="b"/>
              <a:pathLst>
                <a:path w="6766504" h="676298">
                  <a:moveTo>
                    <a:pt x="0" y="676298"/>
                  </a:moveTo>
                  <a:lnTo>
                    <a:pt x="6766504" y="676298"/>
                  </a:lnTo>
                  <a:lnTo>
                    <a:pt x="6766504" y="0"/>
                  </a:lnTo>
                  <a:lnTo>
                    <a:pt x="0" y="0"/>
                  </a:lnTo>
                  <a:lnTo>
                    <a:pt x="0" y="67629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flipV="1">
              <a:off x="0" y="0"/>
              <a:ext cx="6766504" cy="676298"/>
            </a:xfrm>
            <a:custGeom>
              <a:avLst/>
              <a:gdLst/>
              <a:ahLst/>
              <a:cxnLst/>
              <a:rect l="l" t="t" r="r" b="b"/>
              <a:pathLst>
                <a:path w="6766504" h="676298">
                  <a:moveTo>
                    <a:pt x="0" y="676298"/>
                  </a:moveTo>
                  <a:lnTo>
                    <a:pt x="6766504" y="676298"/>
                  </a:lnTo>
                  <a:lnTo>
                    <a:pt x="6766504" y="0"/>
                  </a:lnTo>
                  <a:lnTo>
                    <a:pt x="0" y="0"/>
                  </a:lnTo>
                  <a:lnTo>
                    <a:pt x="0" y="67629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flipV="1">
              <a:off x="0" y="764680"/>
              <a:ext cx="6766504" cy="676298"/>
            </a:xfrm>
            <a:custGeom>
              <a:avLst/>
              <a:gdLst/>
              <a:ahLst/>
              <a:cxnLst/>
              <a:rect l="l" t="t" r="r" b="b"/>
              <a:pathLst>
                <a:path w="6766504" h="676298">
                  <a:moveTo>
                    <a:pt x="0" y="676299"/>
                  </a:moveTo>
                  <a:lnTo>
                    <a:pt x="6766504" y="676299"/>
                  </a:lnTo>
                  <a:lnTo>
                    <a:pt x="6766504" y="0"/>
                  </a:lnTo>
                  <a:lnTo>
                    <a:pt x="0" y="0"/>
                  </a:lnTo>
                  <a:lnTo>
                    <a:pt x="0" y="676299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664088" y="4289343"/>
            <a:ext cx="5420490" cy="131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24"/>
              </a:lnSpc>
            </a:pPr>
            <a:r>
              <a:rPr lang="en-US" sz="6874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man vs. self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7272815" y="4654762"/>
            <a:ext cx="5074878" cy="1080734"/>
            <a:chOff x="0" y="0"/>
            <a:chExt cx="6766504" cy="1440979"/>
          </a:xfrm>
        </p:grpSpPr>
        <p:sp>
          <p:nvSpPr>
            <p:cNvPr id="25" name="Freeform 25"/>
            <p:cNvSpPr/>
            <p:nvPr/>
          </p:nvSpPr>
          <p:spPr>
            <a:xfrm flipV="1">
              <a:off x="0" y="426531"/>
              <a:ext cx="6766504" cy="676298"/>
            </a:xfrm>
            <a:custGeom>
              <a:avLst/>
              <a:gdLst/>
              <a:ahLst/>
              <a:cxnLst/>
              <a:rect l="l" t="t" r="r" b="b"/>
              <a:pathLst>
                <a:path w="6766504" h="676298">
                  <a:moveTo>
                    <a:pt x="0" y="676298"/>
                  </a:moveTo>
                  <a:lnTo>
                    <a:pt x="6766504" y="676298"/>
                  </a:lnTo>
                  <a:lnTo>
                    <a:pt x="6766504" y="0"/>
                  </a:lnTo>
                  <a:lnTo>
                    <a:pt x="0" y="0"/>
                  </a:lnTo>
                  <a:lnTo>
                    <a:pt x="0" y="67629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flipV="1">
              <a:off x="0" y="0"/>
              <a:ext cx="6766504" cy="676298"/>
            </a:xfrm>
            <a:custGeom>
              <a:avLst/>
              <a:gdLst/>
              <a:ahLst/>
              <a:cxnLst/>
              <a:rect l="l" t="t" r="r" b="b"/>
              <a:pathLst>
                <a:path w="6766504" h="676298">
                  <a:moveTo>
                    <a:pt x="0" y="676298"/>
                  </a:moveTo>
                  <a:lnTo>
                    <a:pt x="6766504" y="676298"/>
                  </a:lnTo>
                  <a:lnTo>
                    <a:pt x="6766504" y="0"/>
                  </a:lnTo>
                  <a:lnTo>
                    <a:pt x="0" y="0"/>
                  </a:lnTo>
                  <a:lnTo>
                    <a:pt x="0" y="67629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flipV="1">
              <a:off x="0" y="764680"/>
              <a:ext cx="6766504" cy="676298"/>
            </a:xfrm>
            <a:custGeom>
              <a:avLst/>
              <a:gdLst/>
              <a:ahLst/>
              <a:cxnLst/>
              <a:rect l="l" t="t" r="r" b="b"/>
              <a:pathLst>
                <a:path w="6766504" h="676298">
                  <a:moveTo>
                    <a:pt x="0" y="676299"/>
                  </a:moveTo>
                  <a:lnTo>
                    <a:pt x="6766504" y="676299"/>
                  </a:lnTo>
                  <a:lnTo>
                    <a:pt x="6766504" y="0"/>
                  </a:lnTo>
                  <a:lnTo>
                    <a:pt x="0" y="0"/>
                  </a:lnTo>
                  <a:lnTo>
                    <a:pt x="0" y="676299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28" name="TextBox 28"/>
          <p:cNvSpPr txBox="1"/>
          <p:nvPr/>
        </p:nvSpPr>
        <p:spPr>
          <a:xfrm>
            <a:off x="6562511" y="4289343"/>
            <a:ext cx="6495485" cy="131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24"/>
              </a:lnSpc>
            </a:pPr>
            <a:r>
              <a:rPr lang="en-US" sz="6874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man vs. man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6645934" y="5978986"/>
            <a:ext cx="6292271" cy="1080734"/>
            <a:chOff x="0" y="0"/>
            <a:chExt cx="8389695" cy="1440979"/>
          </a:xfrm>
        </p:grpSpPr>
        <p:sp>
          <p:nvSpPr>
            <p:cNvPr id="30" name="Freeform 30"/>
            <p:cNvSpPr/>
            <p:nvPr/>
          </p:nvSpPr>
          <p:spPr>
            <a:xfrm flipV="1">
              <a:off x="0" y="0"/>
              <a:ext cx="8389695" cy="838533"/>
            </a:xfrm>
            <a:custGeom>
              <a:avLst/>
              <a:gdLst/>
              <a:ahLst/>
              <a:cxnLst/>
              <a:rect l="l" t="t" r="r" b="b"/>
              <a:pathLst>
                <a:path w="8389695" h="838533">
                  <a:moveTo>
                    <a:pt x="0" y="838533"/>
                  </a:moveTo>
                  <a:lnTo>
                    <a:pt x="8389695" y="838533"/>
                  </a:lnTo>
                  <a:lnTo>
                    <a:pt x="8389695" y="0"/>
                  </a:lnTo>
                  <a:lnTo>
                    <a:pt x="0" y="0"/>
                  </a:lnTo>
                  <a:lnTo>
                    <a:pt x="0" y="838533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flipV="1">
              <a:off x="0" y="602446"/>
              <a:ext cx="8389695" cy="838533"/>
            </a:xfrm>
            <a:custGeom>
              <a:avLst/>
              <a:gdLst/>
              <a:ahLst/>
              <a:cxnLst/>
              <a:rect l="l" t="t" r="r" b="b"/>
              <a:pathLst>
                <a:path w="8389695" h="838533">
                  <a:moveTo>
                    <a:pt x="0" y="838533"/>
                  </a:moveTo>
                  <a:lnTo>
                    <a:pt x="8389695" y="838533"/>
                  </a:lnTo>
                  <a:lnTo>
                    <a:pt x="8389695" y="0"/>
                  </a:lnTo>
                  <a:lnTo>
                    <a:pt x="0" y="0"/>
                  </a:lnTo>
                  <a:lnTo>
                    <a:pt x="0" y="838533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32" name="TextBox 32"/>
          <p:cNvSpPr txBox="1"/>
          <p:nvPr/>
        </p:nvSpPr>
        <p:spPr>
          <a:xfrm>
            <a:off x="6368415" y="5730356"/>
            <a:ext cx="6883677" cy="131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24"/>
              </a:lnSpc>
            </a:pPr>
            <a:r>
              <a:rPr lang="en-US" sz="6874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man vs. nature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6664118" y="7494257"/>
            <a:ext cx="6292271" cy="1080734"/>
            <a:chOff x="0" y="0"/>
            <a:chExt cx="8389695" cy="1440979"/>
          </a:xfrm>
        </p:grpSpPr>
        <p:sp>
          <p:nvSpPr>
            <p:cNvPr id="34" name="Freeform 34"/>
            <p:cNvSpPr/>
            <p:nvPr/>
          </p:nvSpPr>
          <p:spPr>
            <a:xfrm flipV="1">
              <a:off x="0" y="0"/>
              <a:ext cx="8389695" cy="838533"/>
            </a:xfrm>
            <a:custGeom>
              <a:avLst/>
              <a:gdLst/>
              <a:ahLst/>
              <a:cxnLst/>
              <a:rect l="l" t="t" r="r" b="b"/>
              <a:pathLst>
                <a:path w="8389695" h="838533">
                  <a:moveTo>
                    <a:pt x="0" y="838533"/>
                  </a:moveTo>
                  <a:lnTo>
                    <a:pt x="8389695" y="838533"/>
                  </a:lnTo>
                  <a:lnTo>
                    <a:pt x="8389695" y="0"/>
                  </a:lnTo>
                  <a:lnTo>
                    <a:pt x="0" y="0"/>
                  </a:lnTo>
                  <a:lnTo>
                    <a:pt x="0" y="838533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flipV="1">
              <a:off x="0" y="602446"/>
              <a:ext cx="8389695" cy="838533"/>
            </a:xfrm>
            <a:custGeom>
              <a:avLst/>
              <a:gdLst/>
              <a:ahLst/>
              <a:cxnLst/>
              <a:rect l="l" t="t" r="r" b="b"/>
              <a:pathLst>
                <a:path w="8389695" h="838533">
                  <a:moveTo>
                    <a:pt x="0" y="838533"/>
                  </a:moveTo>
                  <a:lnTo>
                    <a:pt x="8389695" y="838533"/>
                  </a:lnTo>
                  <a:lnTo>
                    <a:pt x="8389695" y="0"/>
                  </a:lnTo>
                  <a:lnTo>
                    <a:pt x="0" y="0"/>
                  </a:lnTo>
                  <a:lnTo>
                    <a:pt x="0" y="838533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36" name="TextBox 36"/>
          <p:cNvSpPr txBox="1"/>
          <p:nvPr/>
        </p:nvSpPr>
        <p:spPr>
          <a:xfrm>
            <a:off x="6368415" y="7174020"/>
            <a:ext cx="6883677" cy="131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24"/>
              </a:lnSpc>
            </a:pPr>
            <a:r>
              <a:rPr lang="en-US" sz="6874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man vs. society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8" grpId="0"/>
      <p:bldP spid="23" grpId="0"/>
      <p:bldP spid="28" grpId="0"/>
      <p:bldP spid="32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46588" y="2035742"/>
            <a:ext cx="10576067" cy="1585584"/>
            <a:chOff x="0" y="0"/>
            <a:chExt cx="14101423" cy="21141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7321888" y="2197520"/>
            <a:ext cx="9865351" cy="13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65"/>
              </a:lnSpc>
            </a:pPr>
            <a:r>
              <a:rPr lang="en-US" sz="7689" dirty="0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Internal Conflict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046588" y="6709669"/>
            <a:ext cx="10576067" cy="1585584"/>
            <a:chOff x="0" y="0"/>
            <a:chExt cx="14101423" cy="211411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7046588" y="5731974"/>
            <a:ext cx="10576067" cy="1585584"/>
            <a:chOff x="0" y="0"/>
            <a:chExt cx="14101423" cy="211411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7046588" y="4314460"/>
            <a:ext cx="10576067" cy="1585584"/>
            <a:chOff x="0" y="0"/>
            <a:chExt cx="14101423" cy="211411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7712072" y="4713666"/>
            <a:ext cx="9245099" cy="3108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0"/>
              </a:lnSpc>
            </a:pPr>
            <a:r>
              <a:rPr lang="en-US" sz="45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A conflict when the protagonist faces problems within themselves; this could be because of their fears, lack of confidence, desires, or other issues in their mind.</a:t>
            </a:r>
          </a:p>
        </p:txBody>
      </p:sp>
      <p:sp>
        <p:nvSpPr>
          <p:cNvPr id="16" name="Freeform 16"/>
          <p:cNvSpPr/>
          <p:nvPr/>
        </p:nvSpPr>
        <p:spPr>
          <a:xfrm>
            <a:off x="-1911101" y="0"/>
            <a:ext cx="8510273" cy="10287000"/>
          </a:xfrm>
          <a:custGeom>
            <a:avLst/>
            <a:gdLst/>
            <a:ahLst/>
            <a:cxnLst/>
            <a:rect l="l" t="t" r="r" b="b"/>
            <a:pathLst>
              <a:path w="8510273" h="10287000">
                <a:moveTo>
                  <a:pt x="0" y="0"/>
                </a:moveTo>
                <a:lnTo>
                  <a:pt x="8510273" y="0"/>
                </a:lnTo>
                <a:lnTo>
                  <a:pt x="851027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0877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947" t="-42600" r="-12980" b="-5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25471" y="8287493"/>
            <a:ext cx="2200725" cy="2596726"/>
          </a:xfrm>
          <a:custGeom>
            <a:avLst/>
            <a:gdLst/>
            <a:ahLst/>
            <a:cxnLst/>
            <a:rect l="l" t="t" r="r" b="b"/>
            <a:pathLst>
              <a:path w="2200725" h="2596726">
                <a:moveTo>
                  <a:pt x="0" y="0"/>
                </a:moveTo>
                <a:lnTo>
                  <a:pt x="2200726" y="0"/>
                </a:lnTo>
                <a:lnTo>
                  <a:pt x="2200726" y="2596726"/>
                </a:lnTo>
                <a:lnTo>
                  <a:pt x="0" y="25967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310274" y="3526216"/>
            <a:ext cx="11869961" cy="1779567"/>
            <a:chOff x="0" y="0"/>
            <a:chExt cx="15826614" cy="23727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2310274" y="6239233"/>
            <a:ext cx="11869961" cy="1779567"/>
            <a:chOff x="0" y="0"/>
            <a:chExt cx="15826614" cy="237275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310274" y="5730121"/>
            <a:ext cx="11869961" cy="1779567"/>
            <a:chOff x="0" y="0"/>
            <a:chExt cx="15826614" cy="237275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>
            <a:off x="13551561" y="3464156"/>
            <a:ext cx="4599503" cy="6311497"/>
          </a:xfrm>
          <a:custGeom>
            <a:avLst/>
            <a:gdLst/>
            <a:ahLst/>
            <a:cxnLst/>
            <a:rect l="l" t="t" r="r" b="b"/>
            <a:pathLst>
              <a:path w="4599503" h="6311497">
                <a:moveTo>
                  <a:pt x="0" y="0"/>
                </a:moveTo>
                <a:lnTo>
                  <a:pt x="4599503" y="0"/>
                </a:lnTo>
                <a:lnTo>
                  <a:pt x="4599503" y="6311497"/>
                </a:lnTo>
                <a:lnTo>
                  <a:pt x="0" y="63114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2310274" y="2781662"/>
            <a:ext cx="11869961" cy="1779567"/>
            <a:chOff x="0" y="0"/>
            <a:chExt cx="15826614" cy="237275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2645726" y="3043357"/>
            <a:ext cx="11199057" cy="1908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9"/>
              </a:lnSpc>
            </a:pPr>
            <a:r>
              <a:rPr lang="en-US" sz="449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A struggle within a character’s mind—often involving emotions, choices, doubts, or beliefs.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-2632563" y="469889"/>
            <a:ext cx="11124479" cy="1667803"/>
            <a:chOff x="0" y="0"/>
            <a:chExt cx="14832639" cy="222373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832639" cy="1482492"/>
            </a:xfrm>
            <a:custGeom>
              <a:avLst/>
              <a:gdLst/>
              <a:ahLst/>
              <a:cxnLst/>
              <a:rect l="l" t="t" r="r" b="b"/>
              <a:pathLst>
                <a:path w="14832639" h="1482492">
                  <a:moveTo>
                    <a:pt x="0" y="0"/>
                  </a:moveTo>
                  <a:lnTo>
                    <a:pt x="14832639" y="0"/>
                  </a:lnTo>
                  <a:lnTo>
                    <a:pt x="14832639" y="1482492"/>
                  </a:lnTo>
                  <a:lnTo>
                    <a:pt x="0" y="1482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flipV="1">
              <a:off x="0" y="741246"/>
              <a:ext cx="14832639" cy="1482492"/>
            </a:xfrm>
            <a:custGeom>
              <a:avLst/>
              <a:gdLst/>
              <a:ahLst/>
              <a:cxnLst/>
              <a:rect l="l" t="t" r="r" b="b"/>
              <a:pathLst>
                <a:path w="14832639" h="1482492">
                  <a:moveTo>
                    <a:pt x="0" y="1482492"/>
                  </a:moveTo>
                  <a:lnTo>
                    <a:pt x="14832639" y="1482492"/>
                  </a:lnTo>
                  <a:lnTo>
                    <a:pt x="14832639" y="0"/>
                  </a:lnTo>
                  <a:lnTo>
                    <a:pt x="0" y="0"/>
                  </a:lnTo>
                  <a:lnTo>
                    <a:pt x="0" y="1482492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21" name="TextBox 21"/>
          <p:cNvSpPr txBox="1"/>
          <p:nvPr/>
        </p:nvSpPr>
        <p:spPr>
          <a:xfrm>
            <a:off x="718081" y="776867"/>
            <a:ext cx="7627153" cy="1360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57"/>
              </a:lnSpc>
            </a:pPr>
            <a:r>
              <a:rPr lang="en-US" sz="8964" dirty="0">
                <a:solidFill>
                  <a:srgbClr val="77311C"/>
                </a:solidFill>
                <a:latin typeface="TAN Nightingale"/>
                <a:ea typeface="TAN Nightingale"/>
                <a:cs typeface="TAN Nightingale"/>
                <a:sym typeface="TAN Nightingale"/>
              </a:rPr>
              <a:t>man vs. self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645726" y="5896333"/>
            <a:ext cx="11199057" cy="1783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999" spc="223">
                <a:solidFill>
                  <a:srgbClr val="2B3630"/>
                </a:solidFill>
                <a:latin typeface="Futura"/>
                <a:ea typeface="Futura"/>
                <a:cs typeface="Futura"/>
                <a:sym typeface="Futura"/>
              </a:rPr>
              <a:t>Example:</a:t>
            </a:r>
          </a:p>
          <a:p>
            <a:pPr algn="l">
              <a:lnSpc>
                <a:spcPts val="4479"/>
              </a:lnSpc>
            </a:pPr>
            <a:r>
              <a:rPr lang="en-US" sz="3999" spc="223">
                <a:solidFill>
                  <a:srgbClr val="2B3630"/>
                </a:solidFill>
                <a:latin typeface="Futura"/>
                <a:ea typeface="Futura"/>
                <a:cs typeface="Futura"/>
                <a:sym typeface="Futura"/>
              </a:rPr>
              <a:t>A character deciding whether to follow their dreams or fulfill family expectations.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23918" y="0"/>
            <a:ext cx="8999246" cy="10287000"/>
          </a:xfrm>
          <a:custGeom>
            <a:avLst/>
            <a:gdLst/>
            <a:ahLst/>
            <a:cxnLst/>
            <a:rect l="l" t="t" r="r" b="b"/>
            <a:pathLst>
              <a:path w="8999246" h="10287000">
                <a:moveTo>
                  <a:pt x="0" y="0"/>
                </a:moveTo>
                <a:lnTo>
                  <a:pt x="8999247" y="0"/>
                </a:lnTo>
                <a:lnTo>
                  <a:pt x="899924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430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09758" y="2525464"/>
            <a:ext cx="10576067" cy="1585584"/>
            <a:chOff x="0" y="0"/>
            <a:chExt cx="14101423" cy="21141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665116" y="2801395"/>
            <a:ext cx="9865351" cy="13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65"/>
              </a:lnSpc>
            </a:pPr>
            <a:r>
              <a:rPr lang="en-US" sz="7689" dirty="0">
                <a:solidFill>
                  <a:srgbClr val="77311C"/>
                </a:solidFill>
                <a:latin typeface="TAN Garland"/>
                <a:ea typeface="TAN Garland"/>
                <a:cs typeface="TAN Garland"/>
                <a:sym typeface="TAN Garland"/>
              </a:rPr>
              <a:t>External Conflict</a:t>
            </a:r>
          </a:p>
        </p:txBody>
      </p:sp>
      <p:sp>
        <p:nvSpPr>
          <p:cNvPr id="7" name="Freeform 7"/>
          <p:cNvSpPr/>
          <p:nvPr/>
        </p:nvSpPr>
        <p:spPr>
          <a:xfrm>
            <a:off x="309758" y="6154161"/>
            <a:ext cx="10576067" cy="1057056"/>
          </a:xfrm>
          <a:custGeom>
            <a:avLst/>
            <a:gdLst/>
            <a:ahLst/>
            <a:cxnLst/>
            <a:rect l="l" t="t" r="r" b="b"/>
            <a:pathLst>
              <a:path w="10576067" h="1057056">
                <a:moveTo>
                  <a:pt x="0" y="0"/>
                </a:moveTo>
                <a:lnTo>
                  <a:pt x="10576067" y="0"/>
                </a:lnTo>
                <a:lnTo>
                  <a:pt x="10576067" y="1057056"/>
                </a:lnTo>
                <a:lnTo>
                  <a:pt x="0" y="10570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594907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309758" y="4736648"/>
            <a:ext cx="10576067" cy="1585584"/>
            <a:chOff x="0" y="0"/>
            <a:chExt cx="14101423" cy="211411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309758" y="5038228"/>
            <a:ext cx="10576067" cy="1908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0"/>
              </a:lnSpc>
            </a:pPr>
            <a:r>
              <a:rPr lang="en-US" sz="45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A conflict that occurs between characters and other external forces such as technology, nature, society and others.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4201" t="-47970" r="-1072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71454" y="3892770"/>
            <a:ext cx="11869961" cy="1779567"/>
            <a:chOff x="0" y="0"/>
            <a:chExt cx="15826614" cy="23727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971454" y="3409359"/>
            <a:ext cx="11869961" cy="1779567"/>
            <a:chOff x="0" y="0"/>
            <a:chExt cx="15826614" cy="23727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971454" y="6787264"/>
            <a:ext cx="11869961" cy="1779567"/>
            <a:chOff x="0" y="0"/>
            <a:chExt cx="15826614" cy="237275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971454" y="6329562"/>
            <a:ext cx="11869961" cy="1779567"/>
            <a:chOff x="0" y="0"/>
            <a:chExt cx="15826614" cy="237275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1971454" y="2664806"/>
            <a:ext cx="11869961" cy="1779567"/>
            <a:chOff x="0" y="0"/>
            <a:chExt cx="15826614" cy="237275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0"/>
                  </a:moveTo>
                  <a:lnTo>
                    <a:pt x="15826614" y="0"/>
                  </a:lnTo>
                  <a:lnTo>
                    <a:pt x="15826614" y="1581838"/>
                  </a:lnTo>
                  <a:lnTo>
                    <a:pt x="0" y="158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 flipV="1">
              <a:off x="0" y="790919"/>
              <a:ext cx="15826614" cy="1581838"/>
            </a:xfrm>
            <a:custGeom>
              <a:avLst/>
              <a:gdLst/>
              <a:ahLst/>
              <a:cxnLst/>
              <a:rect l="l" t="t" r="r" b="b"/>
              <a:pathLst>
                <a:path w="15826614" h="1581838">
                  <a:moveTo>
                    <a:pt x="0" y="1581837"/>
                  </a:moveTo>
                  <a:lnTo>
                    <a:pt x="15826614" y="1581837"/>
                  </a:lnTo>
                  <a:lnTo>
                    <a:pt x="15826614" y="0"/>
                  </a:lnTo>
                  <a:lnTo>
                    <a:pt x="0" y="0"/>
                  </a:lnTo>
                  <a:lnTo>
                    <a:pt x="0" y="1581837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>
            <a:off x="12526004" y="5043777"/>
            <a:ext cx="6204998" cy="5243223"/>
          </a:xfrm>
          <a:custGeom>
            <a:avLst/>
            <a:gdLst/>
            <a:ahLst/>
            <a:cxnLst/>
            <a:rect l="l" t="t" r="r" b="b"/>
            <a:pathLst>
              <a:path w="6204998" h="5243223">
                <a:moveTo>
                  <a:pt x="0" y="0"/>
                </a:moveTo>
                <a:lnTo>
                  <a:pt x="6204998" y="0"/>
                </a:lnTo>
                <a:lnTo>
                  <a:pt x="6204998" y="5243223"/>
                </a:lnTo>
                <a:lnTo>
                  <a:pt x="0" y="52432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2311635" y="2986561"/>
            <a:ext cx="11189599" cy="2509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9"/>
              </a:lnSpc>
            </a:pPr>
            <a:r>
              <a:rPr lang="en-US" sz="449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Two characters want different things, and their goals or beliefs clash. This could be a physical fight, a verbal argument, or even silent rivalry.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-1938825" y="776867"/>
            <a:ext cx="10576067" cy="1585584"/>
            <a:chOff x="0" y="0"/>
            <a:chExt cx="14101423" cy="211411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0"/>
                  </a:moveTo>
                  <a:lnTo>
                    <a:pt x="14101423" y="0"/>
                  </a:lnTo>
                  <a:lnTo>
                    <a:pt x="14101423" y="1409408"/>
                  </a:lnTo>
                  <a:lnTo>
                    <a:pt x="0" y="1409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flipV="1">
              <a:off x="0" y="704704"/>
              <a:ext cx="14101423" cy="1409408"/>
            </a:xfrm>
            <a:custGeom>
              <a:avLst/>
              <a:gdLst/>
              <a:ahLst/>
              <a:cxnLst/>
              <a:rect l="l" t="t" r="r" b="b"/>
              <a:pathLst>
                <a:path w="14101423" h="1409408">
                  <a:moveTo>
                    <a:pt x="0" y="1409408"/>
                  </a:moveTo>
                  <a:lnTo>
                    <a:pt x="14101423" y="1409408"/>
                  </a:lnTo>
                  <a:lnTo>
                    <a:pt x="14101423" y="0"/>
                  </a:lnTo>
                  <a:lnTo>
                    <a:pt x="0" y="0"/>
                  </a:lnTo>
                  <a:lnTo>
                    <a:pt x="0" y="1409408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594907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718081" y="776867"/>
            <a:ext cx="7627153" cy="1360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57"/>
              </a:lnSpc>
            </a:pPr>
            <a:r>
              <a:rPr lang="en-US" sz="8964" dirty="0">
                <a:solidFill>
                  <a:srgbClr val="77311C"/>
                </a:solidFill>
                <a:latin typeface="TAN Nightingale"/>
                <a:ea typeface="TAN Nightingale"/>
                <a:cs typeface="TAN Nightingale"/>
                <a:sym typeface="TAN Nightingale"/>
              </a:rPr>
              <a:t>man vs. man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313977" y="6451985"/>
            <a:ext cx="11823047" cy="1783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999" spc="223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Example:</a:t>
            </a:r>
          </a:p>
          <a:p>
            <a:pPr algn="l">
              <a:lnSpc>
                <a:spcPts val="4479"/>
              </a:lnSpc>
            </a:pPr>
            <a:r>
              <a:rPr lang="en-US" sz="3999" spc="223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A detective races against a criminal mastermind to solve a case.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915</Words>
  <Application>Microsoft Office PowerPoint</Application>
  <PresentationFormat>Custom</PresentationFormat>
  <Paragraphs>101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Futura</vt:lpstr>
      <vt:lpstr>TAN Nightingale</vt:lpstr>
      <vt:lpstr>Arial</vt:lpstr>
      <vt:lpstr>TAN Garland</vt:lpstr>
      <vt:lpstr>Calibri</vt:lpstr>
      <vt:lpstr>TAN Vivre Libre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OBJECTIVES:</dc:title>
  <cp:lastModifiedBy>Belen Del Rosario</cp:lastModifiedBy>
  <cp:revision>4</cp:revision>
  <dcterms:created xsi:type="dcterms:W3CDTF">2006-08-16T00:00:00Z</dcterms:created>
  <dcterms:modified xsi:type="dcterms:W3CDTF">2026-07-23T06:35:26Z</dcterms:modified>
  <dc:identifier>DAHQHEo64co</dc:identifier>
</cp:coreProperties>
</file>